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12192000"/>
  <p:notesSz cx="6858000" cy="9144000"/>
  <p:embeddedFontLst>
    <p:embeddedFont>
      <p:font typeface="Nuni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32" roundtripDataSignature="AMtx7mg/TbzQqCncKdPoHrlwdRn/2k4Rp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Nunito-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Nunit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Nunito-boldItalic.fntdata"/><Relationship Id="rId30" Type="http://schemas.openxmlformats.org/officeDocument/2006/relationships/font" Target="fonts/Nunito-italic.fntdata"/><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2" name="Google Shape;17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9" name="Google Shape;17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3" name="Google Shape;19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1" name="Google Shape;221;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5" name="Google Shape;235;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2" name="Google Shape;24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9" name="Google Shape;24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4" name="Google Shape;14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1" name="Google Shape;15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8" name="Google Shape;15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914400" y="2130426"/>
            <a:ext cx="103632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4"/>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2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3"/>
          <p:cNvSpPr txBox="1"/>
          <p:nvPr>
            <p:ph idx="1" type="body"/>
          </p:nvPr>
        </p:nvSpPr>
        <p:spPr>
          <a:xfrm rot="5400000">
            <a:off x="3833019" y="-1623218"/>
            <a:ext cx="4525963" cy="10972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285038" y="1828802"/>
            <a:ext cx="5851525" cy="27432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4"/>
          <p:cNvSpPr txBox="1"/>
          <p:nvPr>
            <p:ph idx="1" type="body"/>
          </p:nvPr>
        </p:nvSpPr>
        <p:spPr>
          <a:xfrm rot="5400000">
            <a:off x="1697038" y="-812799"/>
            <a:ext cx="5851525" cy="8026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25"/>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5"/>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5"/>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6"/>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6"/>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963084" y="4406901"/>
            <a:ext cx="103632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7"/>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7"/>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7"/>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8"/>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8"/>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8"/>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9"/>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9"/>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9"/>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0"/>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0"/>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0"/>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609601" y="273050"/>
            <a:ext cx="4011084"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1"/>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1"/>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2"/>
          <p:cNvSpPr/>
          <p:nvPr>
            <p:ph idx="2" type="pic"/>
          </p:nvPr>
        </p:nvSpPr>
        <p:spPr>
          <a:xfrm>
            <a:off x="2389717" y="612775"/>
            <a:ext cx="7315200" cy="4114800"/>
          </a:xfrm>
          <a:prstGeom prst="rect">
            <a:avLst/>
          </a:prstGeom>
          <a:noFill/>
          <a:ln>
            <a:noFill/>
          </a:ln>
        </p:spPr>
      </p:sp>
      <p:sp>
        <p:nvSpPr>
          <p:cNvPr id="68" name="Google Shape;68;p32"/>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2"/>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2"/>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22000"/>
          </a:blip>
          <a:stretch>
            <a:fillRect/>
          </a:stretch>
        </a:blip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3"/>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slide" Target="/ppt/slid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slide" Target="/ppt/slid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slide" Target="/ppt/slid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slide" Target="/ppt/slid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slide" Target="/ppt/slid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slide" Target="/ppt/slid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slide" Target="/ppt/slid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slide" Target="/ppt/slid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20" Type="http://schemas.openxmlformats.org/officeDocument/2006/relationships/slide" Target="/ppt/slides/slide17.xml"/><Relationship Id="rId11" Type="http://schemas.openxmlformats.org/officeDocument/2006/relationships/slide" Target="/ppt/slides/slide10.xml"/><Relationship Id="rId22" Type="http://schemas.openxmlformats.org/officeDocument/2006/relationships/slide" Target="/ppt/slides/slide22.xml"/><Relationship Id="rId10" Type="http://schemas.openxmlformats.org/officeDocument/2006/relationships/slide" Target="/ppt/slides/slide9.xml"/><Relationship Id="rId21" Type="http://schemas.openxmlformats.org/officeDocument/2006/relationships/slide" Target="/ppt/slides/slide18.xml"/><Relationship Id="rId13" Type="http://schemas.openxmlformats.org/officeDocument/2006/relationships/slide" Target="/ppt/slides/slide14.xml"/><Relationship Id="rId12" Type="http://schemas.openxmlformats.org/officeDocument/2006/relationships/slide" Target="/ppt/slides/slide1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9" Type="http://schemas.openxmlformats.org/officeDocument/2006/relationships/slide" Target="/ppt/slides/slide8.xml"/><Relationship Id="rId15" Type="http://schemas.openxmlformats.org/officeDocument/2006/relationships/slide" Target="/ppt/slides/slide16.xml"/><Relationship Id="rId14" Type="http://schemas.openxmlformats.org/officeDocument/2006/relationships/slide" Target="/ppt/slides/slide15.xml"/><Relationship Id="rId17" Type="http://schemas.openxmlformats.org/officeDocument/2006/relationships/slide" Target="/ppt/slides/slide19.xml"/><Relationship Id="rId16" Type="http://schemas.openxmlformats.org/officeDocument/2006/relationships/slide" Target="/ppt/slides/slide13.xml"/><Relationship Id="rId5" Type="http://schemas.openxmlformats.org/officeDocument/2006/relationships/slide" Target="/ppt/slides/slide5.xml"/><Relationship Id="rId19" Type="http://schemas.openxmlformats.org/officeDocument/2006/relationships/slide" Target="/ppt/slides/slide20.xml"/><Relationship Id="rId6" Type="http://schemas.openxmlformats.org/officeDocument/2006/relationships/slide" Target="/ppt/slides/slide6.xml"/><Relationship Id="rId18" Type="http://schemas.openxmlformats.org/officeDocument/2006/relationships/slide" Target="/ppt/slides/slide21.xml"/><Relationship Id="rId7" Type="http://schemas.openxmlformats.org/officeDocument/2006/relationships/slide" Target="/ppt/slides/slide7.xml"/><Relationship Id="rId8" Type="http://schemas.openxmlformats.org/officeDocument/2006/relationships/slide" Target="/ppt/slides/slide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slide" Target="/ppt/slid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slide" Target="/ppt/slides/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slide" Target="/ppt/slid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914400" y="2422526"/>
            <a:ext cx="10363200" cy="1470025"/>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5400"/>
              <a:buFont typeface="Comic Sans MS"/>
              <a:buNone/>
            </a:pPr>
            <a:r>
              <a:rPr b="1" lang="en-GB" sz="5400" u="sng">
                <a:solidFill>
                  <a:schemeClr val="dk1"/>
                </a:solidFill>
                <a:latin typeface="Comic Sans MS"/>
                <a:ea typeface="Comic Sans MS"/>
                <a:cs typeface="Comic Sans MS"/>
                <a:sym typeface="Comic Sans MS"/>
                <a:hlinkClick action="ppaction://hlinksldjump" r:id="rId3">
                  <a:extLst>
                    <a:ext uri="{A12FA001-AC4F-418D-AE19-62706E023703}">
                      <ahyp:hlinkClr val="tx"/>
                    </a:ext>
                  </a:extLst>
                </a:hlinkClick>
              </a:rPr>
              <a:t>Choose your starter/warm up!</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0"/>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Keeper of The Keys</a:t>
            </a:r>
            <a:endParaRPr/>
          </a:p>
        </p:txBody>
      </p:sp>
      <p:sp>
        <p:nvSpPr>
          <p:cNvPr id="168" name="Google Shape;168;p10"/>
          <p:cNvSpPr txBox="1"/>
          <p:nvPr>
            <p:ph idx="1" type="body"/>
          </p:nvPr>
        </p:nvSpPr>
        <p:spPr>
          <a:xfrm>
            <a:off x="233062" y="1143000"/>
            <a:ext cx="11511634" cy="549635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lnSpc>
                <a:spcPct val="100000"/>
              </a:lnSpc>
              <a:spcBef>
                <a:spcPts val="0"/>
              </a:spcBef>
              <a:spcAft>
                <a:spcPts val="0"/>
              </a:spcAft>
              <a:buClr>
                <a:schemeClr val="dk1"/>
              </a:buClr>
              <a:buSzPct val="100000"/>
              <a:buChar char="•"/>
            </a:pPr>
            <a:r>
              <a:rPr b="1" lang="en-GB"/>
              <a:t>The group sits in a circle. </a:t>
            </a:r>
            <a:endParaRPr/>
          </a:p>
          <a:p>
            <a:pPr indent="-342900" lvl="0" marL="342900" rtl="0" algn="l">
              <a:lnSpc>
                <a:spcPct val="100000"/>
              </a:lnSpc>
              <a:spcBef>
                <a:spcPts val="1192"/>
              </a:spcBef>
              <a:spcAft>
                <a:spcPts val="0"/>
              </a:spcAft>
              <a:buClr>
                <a:schemeClr val="dk1"/>
              </a:buClr>
              <a:buSzPct val="100000"/>
              <a:buChar char="•"/>
            </a:pPr>
            <a:r>
              <a:rPr b="1" lang="en-GB"/>
              <a:t>A volunteer sits in the middle and is blindfolded, with a bunch of keys placed just in front of them.</a:t>
            </a:r>
            <a:endParaRPr/>
          </a:p>
          <a:p>
            <a:pPr indent="-342900" lvl="0" marL="342900" rtl="0" algn="l">
              <a:lnSpc>
                <a:spcPct val="100000"/>
              </a:lnSpc>
              <a:spcBef>
                <a:spcPts val="1192"/>
              </a:spcBef>
              <a:spcAft>
                <a:spcPts val="0"/>
              </a:spcAft>
              <a:buClr>
                <a:schemeClr val="dk1"/>
              </a:buClr>
              <a:buSzPct val="100000"/>
              <a:buChar char="•"/>
            </a:pPr>
            <a:r>
              <a:rPr b="1" lang="en-GB"/>
              <a:t>Someone else is selected to creep up and try to steal the keys, returning to their place with them. Whoever is chosen must first sneak around the outside of the circle, re-entering by the space they left. If the keeper hears a sound, they point in that direction.</a:t>
            </a:r>
            <a:endParaRPr/>
          </a:p>
          <a:p>
            <a:pPr indent="-342900" lvl="0" marL="342900" rtl="0" algn="l">
              <a:lnSpc>
                <a:spcPct val="100000"/>
              </a:lnSpc>
              <a:spcBef>
                <a:spcPts val="1192"/>
              </a:spcBef>
              <a:spcAft>
                <a:spcPts val="0"/>
              </a:spcAft>
              <a:buClr>
                <a:schemeClr val="dk1"/>
              </a:buClr>
              <a:buSzPct val="100000"/>
              <a:buChar char="•"/>
            </a:pPr>
            <a:r>
              <a:rPr b="1" lang="en-GB"/>
              <a:t>If they points at the thief, that person returns to their place and someone else has a go. If the thief manages to take the keys and return to their place, they become the new keeper. </a:t>
            </a:r>
            <a:endParaRPr/>
          </a:p>
          <a:p>
            <a:pPr indent="-342900" lvl="0" marL="342900" rtl="0" algn="l">
              <a:lnSpc>
                <a:spcPct val="100000"/>
              </a:lnSpc>
              <a:spcBef>
                <a:spcPts val="1192"/>
              </a:spcBef>
              <a:spcAft>
                <a:spcPts val="0"/>
              </a:spcAft>
              <a:buClr>
                <a:schemeClr val="dk1"/>
              </a:buClr>
              <a:buSzPct val="100000"/>
              <a:buChar char="•"/>
            </a:pPr>
            <a:r>
              <a:rPr b="1" lang="en-GB"/>
              <a:t>It is important that every member of the group maintains silence. </a:t>
            </a:r>
            <a:endParaRPr/>
          </a:p>
          <a:p>
            <a:pPr indent="-342900" lvl="0" marL="342900" rtl="0" algn="l">
              <a:lnSpc>
                <a:spcPct val="100000"/>
              </a:lnSpc>
              <a:spcBef>
                <a:spcPts val="1192"/>
              </a:spcBef>
              <a:spcAft>
                <a:spcPts val="0"/>
              </a:spcAft>
              <a:buClr>
                <a:schemeClr val="dk1"/>
              </a:buClr>
              <a:buSzPct val="100000"/>
              <a:buChar char="•"/>
            </a:pPr>
            <a:r>
              <a:rPr b="1" lang="en-GB"/>
              <a:t>Variation - more than one thief at a time. </a:t>
            </a:r>
            <a:endParaRPr/>
          </a:p>
        </p:txBody>
      </p:sp>
      <p:sp>
        <p:nvSpPr>
          <p:cNvPr id="169" name="Google Shape;169;p10">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1"/>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Daleks</a:t>
            </a:r>
            <a:endParaRPr/>
          </a:p>
        </p:txBody>
      </p:sp>
      <p:sp>
        <p:nvSpPr>
          <p:cNvPr id="175" name="Google Shape;175;p11"/>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fontScale="85000"/>
          </a:bodyPr>
          <a:lstStyle/>
          <a:p>
            <a:pPr indent="-312420" lvl="0" marL="342900" rtl="0" algn="l">
              <a:lnSpc>
                <a:spcPct val="100000"/>
              </a:lnSpc>
              <a:spcBef>
                <a:spcPts val="2400"/>
              </a:spcBef>
              <a:spcAft>
                <a:spcPts val="0"/>
              </a:spcAft>
              <a:buClr>
                <a:schemeClr val="dk1"/>
              </a:buClr>
              <a:buSzPct val="100000"/>
              <a:buChar char="•"/>
            </a:pPr>
            <a:r>
              <a:rPr b="1" lang="en-GB"/>
              <a:t>Students work in threes. One is the Doctor, the others twoare Daleks.</a:t>
            </a:r>
            <a:endParaRPr b="1"/>
          </a:p>
          <a:p>
            <a:pPr indent="-236855" lvl="0" marL="342900" rtl="0" algn="l">
              <a:lnSpc>
                <a:spcPct val="100000"/>
              </a:lnSpc>
              <a:spcBef>
                <a:spcPts val="2400"/>
              </a:spcBef>
              <a:spcAft>
                <a:spcPts val="0"/>
              </a:spcAft>
              <a:buSzPct val="56250"/>
              <a:buChar char="•"/>
            </a:pPr>
            <a:r>
              <a:rPr b="1" lang="en-GB"/>
              <a:t>All Daleks stand in the middle of the room. Each Doctor has a designated spot to stand. They are not to follow their Daleks around.</a:t>
            </a:r>
            <a:endParaRPr b="1"/>
          </a:p>
          <a:p>
            <a:pPr indent="-236855" lvl="0" marL="342900" rtl="0" algn="l">
              <a:lnSpc>
                <a:spcPct val="100000"/>
              </a:lnSpc>
              <a:spcBef>
                <a:spcPts val="2400"/>
              </a:spcBef>
              <a:spcAft>
                <a:spcPts val="0"/>
              </a:spcAft>
              <a:buSzPct val="56250"/>
              <a:buChar char="•"/>
            </a:pPr>
            <a:r>
              <a:rPr b="1" lang="en-GB"/>
              <a:t>Daleks can only walk in straight lines. If they are going to collide with something the Doctor needs to redirect them. </a:t>
            </a:r>
            <a:endParaRPr b="1"/>
          </a:p>
          <a:p>
            <a:pPr indent="-236855" lvl="0" marL="342900" rtl="0" algn="l">
              <a:lnSpc>
                <a:spcPct val="100000"/>
              </a:lnSpc>
              <a:spcBef>
                <a:spcPts val="2400"/>
              </a:spcBef>
              <a:spcAft>
                <a:spcPts val="0"/>
              </a:spcAft>
              <a:buSzPct val="56250"/>
              <a:buChar char="•"/>
            </a:pPr>
            <a:r>
              <a:rPr b="1" lang="en-GB"/>
              <a:t>If a Dalek collides with something that Dalek is out. </a:t>
            </a:r>
            <a:endParaRPr b="1"/>
          </a:p>
          <a:p>
            <a:pPr indent="-236855" lvl="0" marL="342900" rtl="0" algn="l">
              <a:lnSpc>
                <a:spcPct val="100000"/>
              </a:lnSpc>
              <a:spcBef>
                <a:spcPts val="2400"/>
              </a:spcBef>
              <a:spcAft>
                <a:spcPts val="0"/>
              </a:spcAft>
              <a:buSzPct val="56250"/>
              <a:buChar char="•"/>
            </a:pPr>
            <a:r>
              <a:rPr b="1" lang="en-GB"/>
              <a:t>The last Dalek standing is the winner.</a:t>
            </a:r>
            <a:endParaRPr b="1"/>
          </a:p>
        </p:txBody>
      </p:sp>
      <p:sp>
        <p:nvSpPr>
          <p:cNvPr id="176" name="Google Shape;176;p11">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2"/>
          <p:cNvSpPr txBox="1"/>
          <p:nvPr>
            <p:ph type="title"/>
          </p:nvPr>
        </p:nvSpPr>
        <p:spPr>
          <a:xfrm>
            <a:off x="609600" y="-26387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Giants, Wizards, Goblins</a:t>
            </a:r>
            <a:endParaRPr/>
          </a:p>
        </p:txBody>
      </p:sp>
      <p:sp>
        <p:nvSpPr>
          <p:cNvPr id="182" name="Google Shape;182;p12"/>
          <p:cNvSpPr txBox="1"/>
          <p:nvPr>
            <p:ph idx="1" type="body"/>
          </p:nvPr>
        </p:nvSpPr>
        <p:spPr>
          <a:xfrm>
            <a:off x="0" y="677244"/>
            <a:ext cx="11254336" cy="596211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262626"/>
              </a:buClr>
              <a:buSzPts val="2200"/>
              <a:buChar char="•"/>
            </a:pPr>
            <a:r>
              <a:rPr b="1" i="0" lang="en-GB" sz="2200">
                <a:solidFill>
                  <a:srgbClr val="262626"/>
                </a:solidFill>
                <a:latin typeface="Arial"/>
                <a:ea typeface="Arial"/>
                <a:cs typeface="Arial"/>
                <a:sym typeface="Arial"/>
              </a:rPr>
              <a:t>Divide the class into two teams.  The teams to go on either side of </a:t>
            </a:r>
            <a:br>
              <a:rPr b="1" i="0" lang="en-GB" sz="2200">
                <a:solidFill>
                  <a:srgbClr val="262626"/>
                </a:solidFill>
                <a:latin typeface="Arial"/>
                <a:ea typeface="Arial"/>
                <a:cs typeface="Arial"/>
                <a:sym typeface="Arial"/>
              </a:rPr>
            </a:br>
            <a:r>
              <a:rPr b="1" i="0" lang="en-GB" sz="2200">
                <a:solidFill>
                  <a:srgbClr val="262626"/>
                </a:solidFill>
                <a:latin typeface="Arial"/>
                <a:ea typeface="Arial"/>
                <a:cs typeface="Arial"/>
                <a:sym typeface="Arial"/>
              </a:rPr>
              <a:t>“the stage”.</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Each team secretly decides if they are going to be Wizards, Giants or Goblins.</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They line up on two sides of the room facing each other.</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 teacher counts 1, 2, 3. On each number the groups takes one step forward.</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On “3” they take up the position of the character the group has decided on:</a:t>
            </a:r>
            <a:br>
              <a:rPr b="1" i="0" lang="en-GB" sz="2200">
                <a:solidFill>
                  <a:srgbClr val="262626"/>
                </a:solidFill>
                <a:latin typeface="Arial"/>
                <a:ea typeface="Arial"/>
                <a:cs typeface="Arial"/>
                <a:sym typeface="Arial"/>
              </a:rPr>
            </a:br>
            <a:r>
              <a:rPr b="1" i="0" lang="en-GB" sz="2200">
                <a:solidFill>
                  <a:srgbClr val="262626"/>
                </a:solidFill>
                <a:latin typeface="Arial"/>
                <a:ea typeface="Arial"/>
                <a:cs typeface="Arial"/>
                <a:sym typeface="Arial"/>
              </a:rPr>
              <a:t>• </a:t>
            </a:r>
            <a:r>
              <a:rPr b="1" i="1" lang="en-GB" sz="2200" u="sng">
                <a:solidFill>
                  <a:srgbClr val="262626"/>
                </a:solidFill>
                <a:latin typeface="Arial"/>
                <a:ea typeface="Arial"/>
                <a:cs typeface="Arial"/>
                <a:sym typeface="Arial"/>
              </a:rPr>
              <a:t>Wizards:</a:t>
            </a:r>
            <a:r>
              <a:rPr b="1" i="0" lang="en-GB" sz="2200">
                <a:solidFill>
                  <a:srgbClr val="262626"/>
                </a:solidFill>
                <a:latin typeface="Arial"/>
                <a:ea typeface="Arial"/>
                <a:cs typeface="Arial"/>
                <a:sym typeface="Arial"/>
              </a:rPr>
              <a:t> lean forward throwing their arms forward as if casting a spell and say “Shazzam”</a:t>
            </a:r>
            <a:br>
              <a:rPr b="1" i="0" lang="en-GB" sz="2200">
                <a:solidFill>
                  <a:srgbClr val="262626"/>
                </a:solidFill>
                <a:latin typeface="Arial"/>
                <a:ea typeface="Arial"/>
                <a:cs typeface="Arial"/>
                <a:sym typeface="Arial"/>
              </a:rPr>
            </a:br>
            <a:r>
              <a:rPr b="1" i="0" lang="en-GB" sz="2200">
                <a:solidFill>
                  <a:srgbClr val="262626"/>
                </a:solidFill>
                <a:latin typeface="Arial"/>
                <a:ea typeface="Arial"/>
                <a:cs typeface="Arial"/>
                <a:sym typeface="Arial"/>
              </a:rPr>
              <a:t>• </a:t>
            </a:r>
            <a:r>
              <a:rPr b="1" i="1" lang="en-GB" sz="2200" u="sng">
                <a:solidFill>
                  <a:srgbClr val="262626"/>
                </a:solidFill>
                <a:latin typeface="Arial"/>
                <a:ea typeface="Arial"/>
                <a:cs typeface="Arial"/>
                <a:sym typeface="Arial"/>
              </a:rPr>
              <a:t>Giants:</a:t>
            </a:r>
            <a:r>
              <a:rPr lang="en-GB" sz="2200">
                <a:solidFill>
                  <a:srgbClr val="262626"/>
                </a:solidFill>
                <a:latin typeface="Arial"/>
                <a:ea typeface="Arial"/>
                <a:cs typeface="Arial"/>
                <a:sym typeface="Arial"/>
              </a:rPr>
              <a:t> </a:t>
            </a:r>
            <a:r>
              <a:rPr b="1" i="0" lang="en-GB" sz="2200">
                <a:solidFill>
                  <a:srgbClr val="262626"/>
                </a:solidFill>
                <a:latin typeface="Arial"/>
                <a:ea typeface="Arial"/>
                <a:cs typeface="Arial"/>
                <a:sym typeface="Arial"/>
              </a:rPr>
              <a:t>put both hands above their head, stretching up really tall and say “Ho, ho ho!”</a:t>
            </a:r>
            <a:br>
              <a:rPr b="1" i="0" lang="en-GB" sz="2200">
                <a:solidFill>
                  <a:srgbClr val="262626"/>
                </a:solidFill>
                <a:latin typeface="Arial"/>
                <a:ea typeface="Arial"/>
                <a:cs typeface="Arial"/>
                <a:sym typeface="Arial"/>
              </a:rPr>
            </a:br>
            <a:r>
              <a:rPr b="1" i="1" lang="en-GB" sz="2200">
                <a:solidFill>
                  <a:srgbClr val="262626"/>
                </a:solidFill>
                <a:latin typeface="Arial"/>
                <a:ea typeface="Arial"/>
                <a:cs typeface="Arial"/>
                <a:sym typeface="Arial"/>
              </a:rPr>
              <a:t>• </a:t>
            </a:r>
            <a:r>
              <a:rPr b="1" i="1" lang="en-GB" sz="2200" u="sng">
                <a:solidFill>
                  <a:srgbClr val="262626"/>
                </a:solidFill>
                <a:latin typeface="Arial"/>
                <a:ea typeface="Arial"/>
                <a:cs typeface="Arial"/>
                <a:sym typeface="Arial"/>
              </a:rPr>
              <a:t>Goblins:</a:t>
            </a:r>
            <a:r>
              <a:rPr b="1" i="0" lang="en-GB" sz="2200">
                <a:solidFill>
                  <a:srgbClr val="262626"/>
                </a:solidFill>
                <a:latin typeface="Arial"/>
                <a:ea typeface="Arial"/>
                <a:cs typeface="Arial"/>
                <a:sym typeface="Arial"/>
              </a:rPr>
              <a:t> crouch down, put their hands up to their face as if scratching their beards and make a high pitch laugh.</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Giants beat Wizards, Wizards beat Goblins and Goblins beat Giants.</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 losing team must run back to their side of the room. The winning team try to “tag” as many of the losing team as possible before they get home.</a:t>
            </a:r>
            <a:endParaRPr/>
          </a:p>
          <a:p>
            <a:pPr indent="-342900" lvl="0" marL="342900" rtl="0" algn="l">
              <a:lnSpc>
                <a:spcPct val="100000"/>
              </a:lnSpc>
              <a:spcBef>
                <a:spcPts val="440"/>
              </a:spcBef>
              <a:spcAft>
                <a:spcPts val="0"/>
              </a:spcAft>
              <a:buClr>
                <a:srgbClr val="262626"/>
              </a:buClr>
              <a:buSzPts val="2200"/>
              <a:buChar char="•"/>
            </a:pPr>
            <a:r>
              <a:rPr b="1" i="0" lang="en-GB" sz="2200">
                <a:solidFill>
                  <a:srgbClr val="262626"/>
                </a:solidFill>
                <a:latin typeface="Arial"/>
                <a:ea typeface="Arial"/>
                <a:cs typeface="Arial"/>
                <a:sym typeface="Arial"/>
              </a:rPr>
              <a:t>The captives now become part of their captors’ team.</a:t>
            </a:r>
            <a:endParaRPr/>
          </a:p>
        </p:txBody>
      </p:sp>
      <p:sp>
        <p:nvSpPr>
          <p:cNvPr id="183" name="Google Shape;183;p12">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3"/>
          <p:cNvSpPr txBox="1"/>
          <p:nvPr>
            <p:ph type="title"/>
          </p:nvPr>
        </p:nvSpPr>
        <p:spPr>
          <a:xfrm>
            <a:off x="621957" y="141717"/>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Boom</a:t>
            </a:r>
            <a:endParaRPr/>
          </a:p>
        </p:txBody>
      </p:sp>
      <p:sp>
        <p:nvSpPr>
          <p:cNvPr id="189" name="Google Shape;189;p13"/>
          <p:cNvSpPr txBox="1"/>
          <p:nvPr>
            <p:ph idx="1" type="body"/>
          </p:nvPr>
        </p:nvSpPr>
        <p:spPr>
          <a:xfrm>
            <a:off x="414578" y="1381183"/>
            <a:ext cx="10972800" cy="5325900"/>
          </a:xfrm>
          <a:prstGeom prst="rect">
            <a:avLst/>
          </a:prstGeom>
          <a:noFill/>
          <a:ln>
            <a:noFill/>
          </a:ln>
        </p:spPr>
        <p:txBody>
          <a:bodyPr anchorCtr="0" anchor="t" bIns="45700" lIns="91425" spcFirstLastPara="1" rIns="91425" wrap="square" tIns="45700">
            <a:normAutofit fontScale="92500" lnSpcReduction="20000"/>
          </a:bodyPr>
          <a:lstStyle/>
          <a:p>
            <a:pPr indent="-328930" lvl="0" marL="457200" marR="15240" rtl="0" algn="l">
              <a:lnSpc>
                <a:spcPct val="115000"/>
              </a:lnSpc>
              <a:spcBef>
                <a:spcPts val="432"/>
              </a:spcBef>
              <a:spcAft>
                <a:spcPts val="0"/>
              </a:spcAft>
              <a:buSzPct val="100000"/>
              <a:buChar char="•"/>
            </a:pPr>
            <a:r>
              <a:rPr b="1" lang="en-GB" sz="1708">
                <a:latin typeface="Arial"/>
                <a:ea typeface="Arial"/>
                <a:cs typeface="Arial"/>
                <a:sym typeface="Arial"/>
              </a:rPr>
              <a:t>Students stand in a circle with their hands behind their backs. </a:t>
            </a:r>
            <a:endParaRPr b="1" sz="1708">
              <a:latin typeface="Arial"/>
              <a:ea typeface="Arial"/>
              <a:cs typeface="Arial"/>
              <a:sym typeface="Arial"/>
            </a:endParaRPr>
          </a:p>
          <a:p>
            <a:pPr indent="-328930" lvl="0" marL="457200" marR="15240" rtl="0" algn="l">
              <a:lnSpc>
                <a:spcPct val="115000"/>
              </a:lnSpc>
              <a:spcBef>
                <a:spcPts val="0"/>
              </a:spcBef>
              <a:spcAft>
                <a:spcPts val="0"/>
              </a:spcAft>
              <a:buSzPct val="100000"/>
              <a:buChar char="•"/>
            </a:pPr>
            <a:r>
              <a:rPr b="1" lang="en-GB" sz="1708">
                <a:latin typeface="Arial"/>
                <a:ea typeface="Arial"/>
                <a:cs typeface="Arial"/>
                <a:sym typeface="Arial"/>
              </a:rPr>
              <a:t>When a student’s name is called out, they are to duck down. </a:t>
            </a:r>
            <a:endParaRPr b="1" sz="1708">
              <a:latin typeface="Arial"/>
              <a:ea typeface="Arial"/>
              <a:cs typeface="Arial"/>
              <a:sym typeface="Arial"/>
            </a:endParaRPr>
          </a:p>
          <a:p>
            <a:pPr indent="-328930" lvl="0" marL="457200" marR="15240" rtl="0" algn="l">
              <a:lnSpc>
                <a:spcPct val="115000"/>
              </a:lnSpc>
              <a:spcBef>
                <a:spcPts val="0"/>
              </a:spcBef>
              <a:spcAft>
                <a:spcPts val="0"/>
              </a:spcAft>
              <a:buSzPct val="100000"/>
              <a:buFont typeface="Arial"/>
              <a:buChar char="•"/>
            </a:pPr>
            <a:r>
              <a:rPr b="1" lang="en-GB" sz="1708">
                <a:latin typeface="Arial"/>
                <a:ea typeface="Arial"/>
                <a:cs typeface="Arial"/>
                <a:sym typeface="Arial"/>
              </a:rPr>
              <a:t>The students on either side of them are to turn to each other, ,</a:t>
            </a:r>
            <a:r>
              <a:rPr b="1" lang="en-GB" sz="1708">
                <a:latin typeface="Arial"/>
                <a:ea typeface="Arial"/>
                <a:cs typeface="Arial"/>
                <a:sym typeface="Arial"/>
              </a:rPr>
              <a:t> With the heels of both hands together (like they are catching a ball) and call out ‘Boom’.</a:t>
            </a:r>
            <a:endParaRPr b="1" sz="1708">
              <a:latin typeface="Arial"/>
              <a:ea typeface="Arial"/>
              <a:cs typeface="Arial"/>
              <a:sym typeface="Arial"/>
            </a:endParaRPr>
          </a:p>
          <a:p>
            <a:pPr indent="0" lvl="0" marL="0" marR="15240" rtl="0" algn="l">
              <a:lnSpc>
                <a:spcPct val="115000"/>
              </a:lnSpc>
              <a:spcBef>
                <a:spcPts val="432"/>
              </a:spcBef>
              <a:spcAft>
                <a:spcPts val="0"/>
              </a:spcAft>
              <a:buNone/>
            </a:pPr>
            <a:r>
              <a:rPr b="1" lang="en-GB" sz="1708">
                <a:latin typeface="Arial"/>
                <a:ea typeface="Arial"/>
                <a:cs typeface="Arial"/>
                <a:sym typeface="Arial"/>
              </a:rPr>
              <a:t>The ways to get out are:</a:t>
            </a:r>
            <a:endParaRPr b="1" sz="1708">
              <a:latin typeface="Arial"/>
              <a:ea typeface="Arial"/>
              <a:cs typeface="Arial"/>
              <a:sym typeface="Arial"/>
            </a:endParaRPr>
          </a:p>
          <a:p>
            <a:pPr indent="-328930" lvl="0" marL="457200" marR="15240" rtl="0" algn="l">
              <a:lnSpc>
                <a:spcPct val="115000"/>
              </a:lnSpc>
              <a:spcBef>
                <a:spcPts val="432"/>
              </a:spcBef>
              <a:spcAft>
                <a:spcPts val="0"/>
              </a:spcAft>
              <a:buSzPct val="100000"/>
              <a:buAutoNum type="arabicPeriod"/>
            </a:pPr>
            <a:r>
              <a:rPr b="1" lang="en-GB" sz="1708">
                <a:latin typeface="Arial"/>
                <a:ea typeface="Arial"/>
                <a:cs typeface="Arial"/>
                <a:sym typeface="Arial"/>
              </a:rPr>
              <a:t>If you do not duck down when your name is called out.</a:t>
            </a:r>
            <a:endParaRPr b="1" sz="1708">
              <a:latin typeface="Arial"/>
              <a:ea typeface="Arial"/>
              <a:cs typeface="Arial"/>
              <a:sym typeface="Arial"/>
            </a:endParaRPr>
          </a:p>
          <a:p>
            <a:pPr indent="-328930" lvl="0" marL="457200" marR="15240" rtl="0" algn="l">
              <a:lnSpc>
                <a:spcPct val="115000"/>
              </a:lnSpc>
              <a:spcBef>
                <a:spcPts val="0"/>
              </a:spcBef>
              <a:spcAft>
                <a:spcPts val="0"/>
              </a:spcAft>
              <a:buSzPct val="100000"/>
              <a:buAutoNum type="arabicPeriod"/>
            </a:pPr>
            <a:r>
              <a:rPr b="1" lang="en-GB" sz="1708">
                <a:latin typeface="Arial"/>
                <a:ea typeface="Arial"/>
                <a:cs typeface="Arial"/>
                <a:sym typeface="Arial"/>
              </a:rPr>
              <a:t>If you are too slow to duck down when your name is called out. </a:t>
            </a:r>
            <a:endParaRPr b="1" sz="1708">
              <a:latin typeface="Arial"/>
              <a:ea typeface="Arial"/>
              <a:cs typeface="Arial"/>
              <a:sym typeface="Arial"/>
            </a:endParaRPr>
          </a:p>
          <a:p>
            <a:pPr indent="-328930" lvl="0" marL="457200" marR="15240" rtl="0" algn="l">
              <a:lnSpc>
                <a:spcPct val="115000"/>
              </a:lnSpc>
              <a:spcBef>
                <a:spcPts val="0"/>
              </a:spcBef>
              <a:spcAft>
                <a:spcPts val="0"/>
              </a:spcAft>
              <a:buSzPct val="100000"/>
              <a:buAutoNum type="arabicPeriod"/>
            </a:pPr>
            <a:r>
              <a:rPr b="1" lang="en-GB" sz="1708">
                <a:latin typeface="Arial"/>
                <a:ea typeface="Arial"/>
                <a:cs typeface="Arial"/>
                <a:sym typeface="Arial"/>
              </a:rPr>
              <a:t>If you do not turn and Bang or Boom the other person when the person next to you ducks down. </a:t>
            </a:r>
            <a:endParaRPr b="1" sz="1708">
              <a:latin typeface="Arial"/>
              <a:ea typeface="Arial"/>
              <a:cs typeface="Arial"/>
              <a:sym typeface="Arial"/>
            </a:endParaRPr>
          </a:p>
          <a:p>
            <a:pPr indent="-328930" lvl="0" marL="457200" marR="15240" rtl="0" algn="l">
              <a:lnSpc>
                <a:spcPct val="115000"/>
              </a:lnSpc>
              <a:spcBef>
                <a:spcPts val="0"/>
              </a:spcBef>
              <a:spcAft>
                <a:spcPts val="0"/>
              </a:spcAft>
              <a:buSzPct val="100000"/>
              <a:buAutoNum type="arabicPeriod"/>
            </a:pPr>
            <a:r>
              <a:rPr b="1" lang="en-GB" sz="1708">
                <a:latin typeface="Arial"/>
                <a:ea typeface="Arial"/>
                <a:cs typeface="Arial"/>
                <a:sym typeface="Arial"/>
              </a:rPr>
              <a:t>If you are too slow to  Bang or Boom the other person when the person next to you ducks down. </a:t>
            </a:r>
            <a:endParaRPr b="1" sz="1708">
              <a:latin typeface="Arial"/>
              <a:ea typeface="Arial"/>
              <a:cs typeface="Arial"/>
              <a:sym typeface="Arial"/>
            </a:endParaRPr>
          </a:p>
          <a:p>
            <a:pPr indent="0" lvl="0" marL="0" marR="15240" rtl="0" algn="l">
              <a:lnSpc>
                <a:spcPct val="115000"/>
              </a:lnSpc>
              <a:spcBef>
                <a:spcPts val="432"/>
              </a:spcBef>
              <a:spcAft>
                <a:spcPts val="0"/>
              </a:spcAft>
              <a:buNone/>
            </a:pPr>
            <a:r>
              <a:rPr b="1" lang="en-GB" sz="1708">
                <a:latin typeface="Arial"/>
                <a:ea typeface="Arial"/>
                <a:cs typeface="Arial"/>
                <a:sym typeface="Arial"/>
              </a:rPr>
              <a:t>As the students get quicker and the draw is a tie, the name caller calls a different name. </a:t>
            </a:r>
            <a:endParaRPr b="1" sz="1708">
              <a:latin typeface="Arial"/>
              <a:ea typeface="Arial"/>
              <a:cs typeface="Arial"/>
              <a:sym typeface="Arial"/>
            </a:endParaRPr>
          </a:p>
          <a:p>
            <a:pPr indent="0" lvl="0" marL="0" marR="15240" rtl="0" algn="l">
              <a:lnSpc>
                <a:spcPct val="115000"/>
              </a:lnSpc>
              <a:spcBef>
                <a:spcPts val="432"/>
              </a:spcBef>
              <a:spcAft>
                <a:spcPts val="0"/>
              </a:spcAft>
              <a:buNone/>
            </a:pPr>
            <a:r>
              <a:rPr b="1" lang="en-GB" sz="1708">
                <a:latin typeface="Arial"/>
                <a:ea typeface="Arial"/>
                <a:cs typeface="Arial"/>
                <a:sym typeface="Arial"/>
              </a:rPr>
              <a:t>There are two ways students' names can be called.</a:t>
            </a:r>
            <a:endParaRPr b="1" sz="1708">
              <a:latin typeface="Arial"/>
              <a:ea typeface="Arial"/>
              <a:cs typeface="Arial"/>
              <a:sym typeface="Arial"/>
            </a:endParaRPr>
          </a:p>
          <a:p>
            <a:pPr indent="-328930" lvl="0" marL="457200" marR="15240" rtl="0" algn="l">
              <a:lnSpc>
                <a:spcPct val="115000"/>
              </a:lnSpc>
              <a:spcBef>
                <a:spcPts val="432"/>
              </a:spcBef>
              <a:spcAft>
                <a:spcPts val="0"/>
              </a:spcAft>
              <a:buSzPct val="100000"/>
              <a:buAutoNum type="arabicPeriod"/>
            </a:pPr>
            <a:r>
              <a:rPr b="1" lang="en-GB" sz="1708">
                <a:latin typeface="Arial"/>
                <a:ea typeface="Arial"/>
                <a:cs typeface="Arial"/>
                <a:sym typeface="Arial"/>
              </a:rPr>
              <a:t>The teacher or a student can stand in the centre of the circle and call out the names.</a:t>
            </a:r>
            <a:endParaRPr b="1" sz="1708">
              <a:latin typeface="Arial"/>
              <a:ea typeface="Arial"/>
              <a:cs typeface="Arial"/>
              <a:sym typeface="Arial"/>
            </a:endParaRPr>
          </a:p>
          <a:p>
            <a:pPr indent="-328930" lvl="0" marL="457200" marR="15240" rtl="0" algn="l">
              <a:lnSpc>
                <a:spcPct val="115000"/>
              </a:lnSpc>
              <a:spcBef>
                <a:spcPts val="0"/>
              </a:spcBef>
              <a:spcAft>
                <a:spcPts val="0"/>
              </a:spcAft>
              <a:buSzPct val="100000"/>
              <a:buAutoNum type="arabicPeriod"/>
            </a:pPr>
            <a:r>
              <a:rPr b="1" lang="en-GB" sz="1708">
                <a:latin typeface="Arial"/>
                <a:ea typeface="Arial"/>
                <a:cs typeface="Arial"/>
                <a:sym typeface="Arial"/>
              </a:rPr>
              <a:t>The student who ducks down, calls the next name when they stand up. Just remind them they cannot say the name of the person standing next to them. It is assumed they would know what they were going to say, so it’s kind of like cheating. </a:t>
            </a:r>
            <a:endParaRPr b="1" sz="1708">
              <a:latin typeface="Arial"/>
              <a:ea typeface="Arial"/>
              <a:cs typeface="Arial"/>
              <a:sym typeface="Arial"/>
            </a:endParaRPr>
          </a:p>
          <a:p>
            <a:pPr indent="0" lvl="0" marL="0" marR="15240" rtl="0" algn="l">
              <a:lnSpc>
                <a:spcPct val="115000"/>
              </a:lnSpc>
              <a:spcBef>
                <a:spcPts val="432"/>
              </a:spcBef>
              <a:spcAft>
                <a:spcPts val="0"/>
              </a:spcAft>
              <a:buNone/>
            </a:pPr>
            <a:r>
              <a:t/>
            </a:r>
            <a:endParaRPr b="1" sz="1708">
              <a:latin typeface="Arial"/>
              <a:ea typeface="Arial"/>
              <a:cs typeface="Arial"/>
              <a:sym typeface="Arial"/>
            </a:endParaRPr>
          </a:p>
          <a:p>
            <a:pPr indent="0" lvl="0" marL="0" marR="15240" rtl="0" algn="l">
              <a:lnSpc>
                <a:spcPct val="115000"/>
              </a:lnSpc>
              <a:spcBef>
                <a:spcPts val="432"/>
              </a:spcBef>
              <a:spcAft>
                <a:spcPts val="0"/>
              </a:spcAft>
              <a:buNone/>
            </a:pPr>
            <a:r>
              <a:rPr b="1" lang="en-GB" sz="1708">
                <a:latin typeface="Arial"/>
                <a:ea typeface="Arial"/>
                <a:cs typeface="Arial"/>
                <a:sym typeface="Arial"/>
              </a:rPr>
              <a:t>The last two left are the winners OR they have a dual. They stand back to back, a magic word is decided on. As someone tells a story the duellers start to walk away from each other slowly. When they hear the magic word said in the story, the first to turn and “Boom” the other is the winner. </a:t>
            </a:r>
            <a:endParaRPr b="1" sz="1708">
              <a:latin typeface="Arial"/>
              <a:ea typeface="Arial"/>
              <a:cs typeface="Arial"/>
              <a:sym typeface="Arial"/>
            </a:endParaRPr>
          </a:p>
          <a:p>
            <a:pPr indent="0" lvl="0" marL="457200" rtl="0" algn="l">
              <a:lnSpc>
                <a:spcPct val="100000"/>
              </a:lnSpc>
              <a:spcBef>
                <a:spcPts val="640"/>
              </a:spcBef>
              <a:spcAft>
                <a:spcPts val="0"/>
              </a:spcAft>
              <a:buNone/>
            </a:pPr>
            <a:r>
              <a:t/>
            </a:r>
            <a:endParaRPr b="1"/>
          </a:p>
        </p:txBody>
      </p:sp>
      <p:sp>
        <p:nvSpPr>
          <p:cNvPr id="190" name="Google Shape;190;p13">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4"/>
          <p:cNvSpPr txBox="1"/>
          <p:nvPr>
            <p:ph type="title"/>
          </p:nvPr>
        </p:nvSpPr>
        <p:spPr>
          <a:xfrm>
            <a:off x="609600" y="-256595"/>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Mrs Brown</a:t>
            </a:r>
            <a:endParaRPr/>
          </a:p>
        </p:txBody>
      </p:sp>
      <p:sp>
        <p:nvSpPr>
          <p:cNvPr id="196" name="Google Shape;196;p14"/>
          <p:cNvSpPr txBox="1"/>
          <p:nvPr>
            <p:ph idx="1" type="body"/>
          </p:nvPr>
        </p:nvSpPr>
        <p:spPr>
          <a:xfrm>
            <a:off x="282489" y="1009403"/>
            <a:ext cx="11299911" cy="5723906"/>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3200"/>
              <a:buChar char="•"/>
            </a:pPr>
            <a:r>
              <a:rPr b="1" lang="en-GB"/>
              <a:t>Each student gets a number 1 – 5</a:t>
            </a:r>
            <a:endParaRPr/>
          </a:p>
          <a:p>
            <a:pPr indent="-342900" lvl="0" marL="342900" rtl="0" algn="l">
              <a:lnSpc>
                <a:spcPct val="100000"/>
              </a:lnSpc>
              <a:spcBef>
                <a:spcPts val="2400"/>
              </a:spcBef>
              <a:spcAft>
                <a:spcPts val="0"/>
              </a:spcAft>
              <a:buClr>
                <a:schemeClr val="dk1"/>
              </a:buClr>
              <a:buSzPts val="3200"/>
              <a:buChar char="•"/>
            </a:pPr>
            <a:r>
              <a:rPr b="1" lang="en-GB"/>
              <a:t>1 = milk, 2 = sugar, 3 = bread, 4 = eggs, 5 = flour</a:t>
            </a:r>
            <a:endParaRPr/>
          </a:p>
          <a:p>
            <a:pPr indent="-342900" lvl="0" marL="342900" rtl="0" algn="l">
              <a:lnSpc>
                <a:spcPct val="100000"/>
              </a:lnSpc>
              <a:spcBef>
                <a:spcPts val="2400"/>
              </a:spcBef>
              <a:spcAft>
                <a:spcPts val="0"/>
              </a:spcAft>
              <a:buClr>
                <a:schemeClr val="dk1"/>
              </a:buClr>
              <a:buSzPts val="3200"/>
              <a:buChar char="•"/>
            </a:pPr>
            <a:r>
              <a:rPr b="1" lang="en-GB"/>
              <a:t>Listen to the story about Mrs Brown. Students are sitting on the floor, but every time their item is mentioned, they get up and run to the other side of the room and back. The last one back is out. </a:t>
            </a:r>
            <a:endParaRPr/>
          </a:p>
          <a:p>
            <a:pPr indent="-342900" lvl="0" marL="342900" rtl="0" algn="l">
              <a:lnSpc>
                <a:spcPct val="100000"/>
              </a:lnSpc>
              <a:spcBef>
                <a:spcPts val="2400"/>
              </a:spcBef>
              <a:spcAft>
                <a:spcPts val="0"/>
              </a:spcAft>
              <a:buClr>
                <a:schemeClr val="dk1"/>
              </a:buClr>
              <a:buSzPts val="3200"/>
              <a:buChar char="•"/>
            </a:pPr>
            <a:r>
              <a:rPr b="1" lang="en-GB"/>
              <a:t>Every time I say “cup of tea” everyone gets up, spins around and then sits down</a:t>
            </a:r>
            <a:endParaRPr/>
          </a:p>
          <a:p>
            <a:pPr indent="-342900" lvl="0" marL="342900" rtl="0" algn="l">
              <a:lnSpc>
                <a:spcPct val="100000"/>
              </a:lnSpc>
              <a:spcBef>
                <a:spcPts val="2400"/>
              </a:spcBef>
              <a:spcAft>
                <a:spcPts val="0"/>
              </a:spcAft>
              <a:buClr>
                <a:schemeClr val="dk1"/>
              </a:buClr>
              <a:buSzPts val="3200"/>
              <a:buChar char="•"/>
            </a:pPr>
            <a:r>
              <a:rPr b="1" lang="en-GB"/>
              <a:t>Every time I say “go shopping” everyone runs to the other side of the room and back.</a:t>
            </a:r>
            <a:endParaRPr/>
          </a:p>
        </p:txBody>
      </p:sp>
      <p:sp>
        <p:nvSpPr>
          <p:cNvPr id="197" name="Google Shape;197;p14">
            <a:hlinkClick action="ppaction://hlinksldjump" r:id="rId3"/>
          </p:cNvPr>
          <p:cNvSpPr/>
          <p:nvPr/>
        </p:nvSpPr>
        <p:spPr>
          <a:xfrm>
            <a:off x="9344111" y="268073"/>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5"/>
          <p:cNvSpPr txBox="1"/>
          <p:nvPr>
            <p:ph type="title"/>
          </p:nvPr>
        </p:nvSpPr>
        <p:spPr>
          <a:xfrm>
            <a:off x="609600" y="132149"/>
            <a:ext cx="10972800" cy="83747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Canoe</a:t>
            </a:r>
            <a:endParaRPr/>
          </a:p>
        </p:txBody>
      </p:sp>
      <p:sp>
        <p:nvSpPr>
          <p:cNvPr id="203" name="Google Shape;203;p15"/>
          <p:cNvSpPr txBox="1"/>
          <p:nvPr>
            <p:ph idx="1" type="body"/>
          </p:nvPr>
        </p:nvSpPr>
        <p:spPr>
          <a:xfrm>
            <a:off x="233062" y="1442647"/>
            <a:ext cx="11887200" cy="484592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Char char="•"/>
            </a:pPr>
            <a:r>
              <a:rPr b="1" lang="en-GB"/>
              <a:t>As the different boats are called out – organise yourselves into the </a:t>
            </a:r>
            <a:br>
              <a:rPr b="1" lang="en-GB"/>
            </a:br>
            <a:r>
              <a:rPr b="1" lang="en-GB"/>
              <a:t>following:</a:t>
            </a:r>
            <a:endParaRPr/>
          </a:p>
          <a:p>
            <a:pPr indent="0" lvl="0" marL="0" rtl="0" algn="l">
              <a:lnSpc>
                <a:spcPct val="100000"/>
              </a:lnSpc>
              <a:spcBef>
                <a:spcPts val="1240"/>
              </a:spcBef>
              <a:spcAft>
                <a:spcPts val="0"/>
              </a:spcAft>
              <a:buClr>
                <a:schemeClr val="dk1"/>
              </a:buClr>
              <a:buSzPts val="3200"/>
              <a:buNone/>
            </a:pPr>
            <a:r>
              <a:rPr b="1" lang="en-GB"/>
              <a:t>	- Raft (square shape) – 4 people</a:t>
            </a:r>
            <a:endParaRPr/>
          </a:p>
          <a:p>
            <a:pPr indent="0" lvl="0" marL="0" rtl="0" algn="l">
              <a:lnSpc>
                <a:spcPct val="100000"/>
              </a:lnSpc>
              <a:spcBef>
                <a:spcPts val="1240"/>
              </a:spcBef>
              <a:spcAft>
                <a:spcPts val="0"/>
              </a:spcAft>
              <a:buClr>
                <a:schemeClr val="dk1"/>
              </a:buClr>
              <a:buSzPts val="3200"/>
              <a:buNone/>
            </a:pPr>
            <a:r>
              <a:rPr b="1" lang="en-GB"/>
              <a:t>	- Canoe (line) – 3 people</a:t>
            </a:r>
            <a:endParaRPr/>
          </a:p>
          <a:p>
            <a:pPr indent="0" lvl="0" marL="0" rtl="0" algn="l">
              <a:lnSpc>
                <a:spcPct val="100000"/>
              </a:lnSpc>
              <a:spcBef>
                <a:spcPts val="1240"/>
              </a:spcBef>
              <a:spcAft>
                <a:spcPts val="0"/>
              </a:spcAft>
              <a:buClr>
                <a:schemeClr val="dk1"/>
              </a:buClr>
              <a:buSzPts val="3200"/>
              <a:buNone/>
            </a:pPr>
            <a:r>
              <a:rPr b="1" lang="en-GB"/>
              <a:t>	- Kayak (line) – 2 people</a:t>
            </a:r>
            <a:endParaRPr/>
          </a:p>
          <a:p>
            <a:pPr indent="-342900" lvl="0" marL="342900" rtl="0" algn="l">
              <a:lnSpc>
                <a:spcPct val="100000"/>
              </a:lnSpc>
              <a:spcBef>
                <a:spcPts val="1240"/>
              </a:spcBef>
              <a:spcAft>
                <a:spcPts val="0"/>
              </a:spcAft>
              <a:buClr>
                <a:schemeClr val="dk1"/>
              </a:buClr>
              <a:buSzPts val="3200"/>
              <a:buChar char="•"/>
            </a:pPr>
            <a:r>
              <a:rPr b="1" lang="en-GB"/>
              <a:t>You’re out if you can’t find a pair/group</a:t>
            </a:r>
            <a:endParaRPr/>
          </a:p>
          <a:p>
            <a:pPr indent="-342900" lvl="0" marL="342900" rtl="0" algn="l">
              <a:lnSpc>
                <a:spcPct val="100000"/>
              </a:lnSpc>
              <a:spcBef>
                <a:spcPts val="1240"/>
              </a:spcBef>
              <a:spcAft>
                <a:spcPts val="0"/>
              </a:spcAft>
              <a:buClr>
                <a:schemeClr val="dk1"/>
              </a:buClr>
              <a:buSzPts val="3200"/>
              <a:buChar char="•"/>
            </a:pPr>
            <a:r>
              <a:rPr b="1" lang="en-GB"/>
              <a:t>You’re out if you’re the last person to sit</a:t>
            </a:r>
            <a:endParaRPr/>
          </a:p>
          <a:p>
            <a:pPr indent="-342900" lvl="0" marL="342900" rtl="0" algn="l">
              <a:lnSpc>
                <a:spcPct val="100000"/>
              </a:lnSpc>
              <a:spcBef>
                <a:spcPts val="1240"/>
              </a:spcBef>
              <a:spcAft>
                <a:spcPts val="0"/>
              </a:spcAft>
              <a:buClr>
                <a:schemeClr val="dk1"/>
              </a:buClr>
              <a:buSzPts val="3200"/>
              <a:buChar char="•"/>
            </a:pPr>
            <a:r>
              <a:rPr b="1" lang="en-GB"/>
              <a:t>The winners are the last 2 people standing</a:t>
            </a:r>
            <a:endParaRPr/>
          </a:p>
        </p:txBody>
      </p:sp>
      <p:sp>
        <p:nvSpPr>
          <p:cNvPr id="204" name="Google Shape;204;p15">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Machines</a:t>
            </a:r>
            <a:endParaRPr/>
          </a:p>
        </p:txBody>
      </p:sp>
      <p:sp>
        <p:nvSpPr>
          <p:cNvPr id="210" name="Google Shape;210;p1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Get into small groups (4-6). </a:t>
            </a:r>
            <a:endParaRPr/>
          </a:p>
          <a:p>
            <a:pPr indent="-342900" lvl="0" marL="342900" rtl="0" algn="l">
              <a:lnSpc>
                <a:spcPct val="100000"/>
              </a:lnSpc>
              <a:spcBef>
                <a:spcPts val="2400"/>
              </a:spcBef>
              <a:spcAft>
                <a:spcPts val="0"/>
              </a:spcAft>
              <a:buClr>
                <a:schemeClr val="dk1"/>
              </a:buClr>
              <a:buSzPts val="3200"/>
              <a:buChar char="•"/>
            </a:pPr>
            <a:r>
              <a:rPr b="1" lang="en-GB"/>
              <a:t>I will call out the name of an object and in your groups, you have to make the shape of that object out of your own bodies, joining together in different ways</a:t>
            </a:r>
            <a:endParaRPr/>
          </a:p>
          <a:p>
            <a:pPr indent="-342900" lvl="0" marL="342900" rtl="0" algn="l">
              <a:lnSpc>
                <a:spcPct val="100000"/>
              </a:lnSpc>
              <a:spcBef>
                <a:spcPts val="2400"/>
              </a:spcBef>
              <a:spcAft>
                <a:spcPts val="0"/>
              </a:spcAft>
              <a:buClr>
                <a:schemeClr val="dk1"/>
              </a:buClr>
              <a:buSzPts val="3200"/>
              <a:buChar char="•"/>
            </a:pPr>
            <a:r>
              <a:rPr b="1" lang="en-GB"/>
              <a:t>I will count down slowly from ten to zero. </a:t>
            </a:r>
            <a:endParaRPr/>
          </a:p>
          <a:p>
            <a:pPr indent="-342900" lvl="0" marL="342900" rtl="0" algn="l">
              <a:lnSpc>
                <a:spcPct val="100000"/>
              </a:lnSpc>
              <a:spcBef>
                <a:spcPts val="2400"/>
              </a:spcBef>
              <a:spcAft>
                <a:spcPts val="0"/>
              </a:spcAft>
              <a:buClr>
                <a:schemeClr val="dk1"/>
              </a:buClr>
              <a:buSzPts val="3200"/>
              <a:buChar char="•"/>
            </a:pPr>
            <a:r>
              <a:rPr b="1" lang="en-GB"/>
              <a:t>Examples could be: a car, a fried breakfast, a clock, a washing machine, a fire.</a:t>
            </a:r>
            <a:endParaRPr/>
          </a:p>
        </p:txBody>
      </p:sp>
      <p:sp>
        <p:nvSpPr>
          <p:cNvPr id="211" name="Google Shape;211;p1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7"/>
          <p:cNvSpPr txBox="1"/>
          <p:nvPr>
            <p:ph type="title"/>
          </p:nvPr>
        </p:nvSpPr>
        <p:spPr>
          <a:xfrm>
            <a:off x="621957" y="117004"/>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Oui!</a:t>
            </a:r>
            <a:endParaRPr/>
          </a:p>
        </p:txBody>
      </p:sp>
      <p:sp>
        <p:nvSpPr>
          <p:cNvPr id="217" name="Google Shape;217;p17"/>
          <p:cNvSpPr txBox="1"/>
          <p:nvPr>
            <p:ph idx="1" type="body"/>
          </p:nvPr>
        </p:nvSpPr>
        <p:spPr>
          <a:xfrm>
            <a:off x="284205" y="1149178"/>
            <a:ext cx="11673017" cy="5535827"/>
          </a:xfrm>
          <a:prstGeom prst="rect">
            <a:avLst/>
          </a:prstGeom>
          <a:noFill/>
          <a:ln>
            <a:noFill/>
          </a:ln>
        </p:spPr>
        <p:txBody>
          <a:bodyPr anchorCtr="0" anchor="t" bIns="45700" lIns="91425" spcFirstLastPara="1" rIns="91425" wrap="square" tIns="45700">
            <a:normAutofit lnSpcReduction="10000"/>
          </a:bodyPr>
          <a:lstStyle/>
          <a:p>
            <a:pPr indent="-381000" lvl="0" marL="457200" rtl="0" algn="l">
              <a:spcBef>
                <a:spcPts val="0"/>
              </a:spcBef>
              <a:spcAft>
                <a:spcPts val="0"/>
              </a:spcAft>
              <a:buSzPts val="2400"/>
              <a:buChar char="•"/>
            </a:pPr>
            <a:r>
              <a:rPr b="1" lang="en-GB" sz="2400">
                <a:latin typeface="Arial"/>
                <a:ea typeface="Arial"/>
                <a:cs typeface="Arial"/>
                <a:sym typeface="Arial"/>
              </a:rPr>
              <a:t>Students stand in a circle with their heads down. </a:t>
            </a:r>
            <a:endParaRPr b="1" sz="2400">
              <a:latin typeface="Arial"/>
              <a:ea typeface="Arial"/>
              <a:cs typeface="Arial"/>
              <a:sym typeface="Arial"/>
            </a:endParaRPr>
          </a:p>
          <a:p>
            <a:pPr indent="-381000" lvl="0" marL="457200" rtl="0" algn="l">
              <a:spcBef>
                <a:spcPts val="0"/>
              </a:spcBef>
              <a:spcAft>
                <a:spcPts val="0"/>
              </a:spcAft>
              <a:buSzPts val="2400"/>
              <a:buChar char="•"/>
            </a:pPr>
            <a:r>
              <a:rPr b="1" lang="en-GB" sz="2400">
                <a:latin typeface="Arial"/>
                <a:ea typeface="Arial"/>
                <a:cs typeface="Arial"/>
                <a:sym typeface="Arial"/>
              </a:rPr>
              <a:t>When the teacher says, “Look up,” all the students look up at someone in the circle. </a:t>
            </a:r>
            <a:endParaRPr b="1" sz="2400">
              <a:latin typeface="Arial"/>
              <a:ea typeface="Arial"/>
              <a:cs typeface="Arial"/>
              <a:sym typeface="Arial"/>
            </a:endParaRPr>
          </a:p>
          <a:p>
            <a:pPr indent="-381000" lvl="0" marL="457200" rtl="0" algn="l">
              <a:spcBef>
                <a:spcPts val="0"/>
              </a:spcBef>
              <a:spcAft>
                <a:spcPts val="0"/>
              </a:spcAft>
              <a:buSzPts val="2400"/>
              <a:buChar char="•"/>
            </a:pPr>
            <a:r>
              <a:rPr b="1" lang="en-GB" sz="2400">
                <a:latin typeface="Arial"/>
                <a:ea typeface="Arial"/>
                <a:cs typeface="Arial"/>
                <a:sym typeface="Arial"/>
              </a:rPr>
              <a:t>If that person is looking back at you then you both yell out, “Oui!” </a:t>
            </a:r>
            <a:endParaRPr b="1" sz="2400">
              <a:latin typeface="Arial"/>
              <a:ea typeface="Arial"/>
              <a:cs typeface="Arial"/>
              <a:sym typeface="Arial"/>
            </a:endParaRPr>
          </a:p>
          <a:p>
            <a:pPr indent="-381000" lvl="0" marL="457200" rtl="0" algn="l">
              <a:spcBef>
                <a:spcPts val="0"/>
              </a:spcBef>
              <a:spcAft>
                <a:spcPts val="0"/>
              </a:spcAft>
              <a:buSzPts val="2400"/>
              <a:buChar char="•"/>
            </a:pPr>
            <a:r>
              <a:rPr b="1" lang="en-GB" sz="2400">
                <a:latin typeface="Arial"/>
                <a:ea typeface="Arial"/>
                <a:cs typeface="Arial"/>
                <a:sym typeface="Arial"/>
              </a:rPr>
              <a:t>The teacher will tell you to put your head down and the process will be repeated. </a:t>
            </a:r>
            <a:endParaRPr b="1" sz="2400">
              <a:latin typeface="Arial"/>
              <a:ea typeface="Arial"/>
              <a:cs typeface="Arial"/>
              <a:sym typeface="Arial"/>
            </a:endParaRPr>
          </a:p>
          <a:p>
            <a:pPr indent="0" lvl="0" marL="0" rtl="0" algn="l">
              <a:spcBef>
                <a:spcPts val="0"/>
              </a:spcBef>
              <a:spcAft>
                <a:spcPts val="0"/>
              </a:spcAft>
              <a:buNone/>
            </a:pPr>
            <a:r>
              <a:t/>
            </a:r>
            <a:endParaRPr b="1" sz="2400">
              <a:latin typeface="Arial"/>
              <a:ea typeface="Arial"/>
              <a:cs typeface="Arial"/>
              <a:sym typeface="Arial"/>
            </a:endParaRPr>
          </a:p>
          <a:p>
            <a:pPr indent="0" lvl="0" marL="0" rtl="0" algn="l">
              <a:spcBef>
                <a:spcPts val="0"/>
              </a:spcBef>
              <a:spcAft>
                <a:spcPts val="0"/>
              </a:spcAft>
              <a:buNone/>
            </a:pPr>
            <a:r>
              <a:rPr b="1" lang="en-GB" sz="2400" u="sng">
                <a:latin typeface="Arial"/>
                <a:ea typeface="Arial"/>
                <a:cs typeface="Arial"/>
                <a:sym typeface="Arial"/>
              </a:rPr>
              <a:t>Variations</a:t>
            </a:r>
            <a:endParaRPr b="1" sz="2400" u="sng">
              <a:latin typeface="Arial"/>
              <a:ea typeface="Arial"/>
              <a:cs typeface="Arial"/>
              <a:sym typeface="Arial"/>
            </a:endParaRPr>
          </a:p>
          <a:p>
            <a:pPr indent="-381000" lvl="0" marL="457200" rtl="0" algn="l">
              <a:spcBef>
                <a:spcPts val="0"/>
              </a:spcBef>
              <a:spcAft>
                <a:spcPts val="0"/>
              </a:spcAft>
              <a:buSzPts val="2400"/>
              <a:buChar char="●"/>
            </a:pPr>
            <a:r>
              <a:rPr b="1" lang="en-GB" sz="2400">
                <a:latin typeface="Arial"/>
                <a:ea typeface="Arial"/>
                <a:cs typeface="Arial"/>
                <a:sym typeface="Arial"/>
              </a:rPr>
              <a:t>The first to say Oui within a pair is  the survivor, the other person is out. If it is a tie, the loudest wins. Honesty is needed with this game.</a:t>
            </a:r>
            <a:endParaRPr b="1" sz="2400">
              <a:latin typeface="Arial"/>
              <a:ea typeface="Arial"/>
              <a:cs typeface="Arial"/>
              <a:sym typeface="Arial"/>
            </a:endParaRPr>
          </a:p>
          <a:p>
            <a:pPr indent="-381000" lvl="0" marL="457200" rtl="0" algn="l">
              <a:spcBef>
                <a:spcPts val="0"/>
              </a:spcBef>
              <a:spcAft>
                <a:spcPts val="0"/>
              </a:spcAft>
              <a:buSzPts val="2400"/>
              <a:buChar char="●"/>
            </a:pPr>
            <a:r>
              <a:rPr b="1" lang="en-GB" sz="2400">
                <a:latin typeface="Arial"/>
                <a:ea typeface="Arial"/>
                <a:cs typeface="Arial"/>
                <a:sym typeface="Arial"/>
              </a:rPr>
              <a:t>Instead of being out, the two students exchange places within the circle. They may have to cross the circle moving in a manner the teacher has indicated. </a:t>
            </a:r>
            <a:endParaRPr b="1" sz="2400">
              <a:latin typeface="Arial"/>
              <a:ea typeface="Arial"/>
              <a:cs typeface="Arial"/>
              <a:sym typeface="Arial"/>
            </a:endParaRPr>
          </a:p>
          <a:p>
            <a:pPr indent="-381000" lvl="0" marL="457200" rtl="0" algn="l">
              <a:spcBef>
                <a:spcPts val="0"/>
              </a:spcBef>
              <a:spcAft>
                <a:spcPts val="0"/>
              </a:spcAft>
              <a:buSzPts val="2400"/>
              <a:buChar char="●"/>
            </a:pPr>
            <a:r>
              <a:rPr b="1" lang="en-GB" sz="2400">
                <a:latin typeface="Arial"/>
                <a:ea typeface="Arial"/>
                <a:cs typeface="Arial"/>
                <a:sym typeface="Arial"/>
              </a:rPr>
              <a:t>Instead of Oui maybe it is another sound, like that of an animal. </a:t>
            </a:r>
            <a:endParaRPr b="1" sz="24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457200" rtl="0" algn="l">
              <a:spcBef>
                <a:spcPts val="0"/>
              </a:spcBef>
              <a:spcAft>
                <a:spcPts val="0"/>
              </a:spcAft>
              <a:buNone/>
            </a:pPr>
            <a:r>
              <a:t/>
            </a:r>
            <a:endParaRPr b="1">
              <a:solidFill>
                <a:srgbClr val="000000"/>
              </a:solidFill>
            </a:endParaRPr>
          </a:p>
        </p:txBody>
      </p:sp>
      <p:sp>
        <p:nvSpPr>
          <p:cNvPr id="218" name="Google Shape;218;p17">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Popcorn</a:t>
            </a:r>
            <a:endParaRPr/>
          </a:p>
        </p:txBody>
      </p:sp>
      <p:sp>
        <p:nvSpPr>
          <p:cNvPr id="224" name="Google Shape;224;p18"/>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3200"/>
              <a:buFont typeface="Arial"/>
              <a:buChar char="•"/>
            </a:pPr>
            <a:r>
              <a:rPr b="1" i="0" lang="en-GB"/>
              <a:t>Students sit silently in a circle.</a:t>
            </a:r>
            <a:br>
              <a:rPr b="1" i="0" lang="en-GB"/>
            </a:br>
            <a:endParaRPr b="1" i="0"/>
          </a:p>
          <a:p>
            <a:pPr indent="-342900" lvl="0" marL="342900" rtl="0" algn="l">
              <a:lnSpc>
                <a:spcPct val="100000"/>
              </a:lnSpc>
              <a:spcBef>
                <a:spcPts val="640"/>
              </a:spcBef>
              <a:spcAft>
                <a:spcPts val="0"/>
              </a:spcAft>
              <a:buClr>
                <a:schemeClr val="dk1"/>
              </a:buClr>
              <a:buSzPts val="3200"/>
              <a:buFont typeface="Arial"/>
              <a:buChar char="•"/>
            </a:pPr>
            <a:r>
              <a:rPr b="1" i="0" lang="en-GB"/>
              <a:t>Students must randomly stand up whilst saying a consecutive number in the sequence (1, 2, 3, 4, 5 so on).</a:t>
            </a:r>
            <a:endParaRPr/>
          </a:p>
          <a:p>
            <a:pPr indent="-342900" lvl="0" marL="342900" rtl="0" algn="l">
              <a:lnSpc>
                <a:spcPct val="100000"/>
              </a:lnSpc>
              <a:spcBef>
                <a:spcPts val="1200"/>
              </a:spcBef>
              <a:spcAft>
                <a:spcPts val="0"/>
              </a:spcAft>
              <a:buClr>
                <a:schemeClr val="dk1"/>
              </a:buClr>
              <a:buSzPts val="3200"/>
              <a:buChar char="•"/>
            </a:pPr>
            <a:r>
              <a:rPr b="1" i="0" lang="en-GB"/>
              <a:t>If two students stand and say a number at the same, everyone must sit down and start at number 1 again.</a:t>
            </a:r>
            <a:endParaRPr/>
          </a:p>
          <a:p>
            <a:pPr indent="-342900" lvl="0" marL="342900" rtl="0" algn="l">
              <a:lnSpc>
                <a:spcPct val="100000"/>
              </a:lnSpc>
              <a:spcBef>
                <a:spcPts val="2400"/>
              </a:spcBef>
              <a:spcAft>
                <a:spcPts val="0"/>
              </a:spcAft>
              <a:buClr>
                <a:schemeClr val="dk1"/>
              </a:buClr>
              <a:buSzPts val="3200"/>
              <a:buChar char="•"/>
            </a:pPr>
            <a:r>
              <a:rPr b="1" i="0" lang="en-GB"/>
              <a:t>To make it more difficult, students sit in a circle facing outward so they can’t see who will stand up</a:t>
            </a:r>
            <a:endParaRPr/>
          </a:p>
        </p:txBody>
      </p:sp>
      <p:sp>
        <p:nvSpPr>
          <p:cNvPr id="225" name="Google Shape;225;p18">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9"/>
          <p:cNvSpPr txBox="1"/>
          <p:nvPr>
            <p:ph type="title"/>
          </p:nvPr>
        </p:nvSpPr>
        <p:spPr>
          <a:xfrm>
            <a:off x="597244" y="2192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Walking Tag</a:t>
            </a:r>
            <a:endParaRPr/>
          </a:p>
        </p:txBody>
      </p:sp>
      <p:sp>
        <p:nvSpPr>
          <p:cNvPr id="231" name="Google Shape;231;p19"/>
          <p:cNvSpPr txBox="1"/>
          <p:nvPr>
            <p:ph idx="1" type="body"/>
          </p:nvPr>
        </p:nvSpPr>
        <p:spPr>
          <a:xfrm>
            <a:off x="308919" y="1087394"/>
            <a:ext cx="11553600" cy="5646900"/>
          </a:xfrm>
          <a:prstGeom prst="rect">
            <a:avLst/>
          </a:prstGeom>
          <a:noFill/>
          <a:ln>
            <a:noFill/>
          </a:ln>
        </p:spPr>
        <p:txBody>
          <a:bodyPr anchorCtr="0" anchor="t" bIns="45700" lIns="91425" spcFirstLastPara="1" rIns="91425" wrap="square" tIns="45700">
            <a:normAutofit fontScale="92500" lnSpcReduction="10000"/>
          </a:bodyPr>
          <a:lstStyle/>
          <a:p>
            <a:pPr indent="-334327" lvl="0" marL="457200" rtl="0" algn="just">
              <a:lnSpc>
                <a:spcPct val="115000"/>
              </a:lnSpc>
              <a:spcBef>
                <a:spcPts val="456"/>
              </a:spcBef>
              <a:spcAft>
                <a:spcPts val="0"/>
              </a:spcAft>
              <a:buSzPct val="100000"/>
              <a:buChar char="•"/>
            </a:pPr>
            <a:r>
              <a:rPr b="1" lang="en-GB" sz="1800">
                <a:latin typeface="Arial"/>
                <a:ea typeface="Arial"/>
                <a:cs typeface="Arial"/>
                <a:sym typeface="Arial"/>
              </a:rPr>
              <a:t>S</a:t>
            </a:r>
            <a:r>
              <a:rPr b="1" lang="en-GB" sz="1800">
                <a:latin typeface="Arial"/>
                <a:ea typeface="Arial"/>
                <a:cs typeface="Arial"/>
                <a:sym typeface="Arial"/>
              </a:rPr>
              <a:t>tudents</a:t>
            </a:r>
            <a:r>
              <a:rPr b="1" lang="en-GB" sz="1800">
                <a:latin typeface="Arial"/>
                <a:ea typeface="Arial"/>
                <a:cs typeface="Arial"/>
                <a:sym typeface="Arial"/>
              </a:rPr>
              <a:t> stand in a large circle. </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One s</a:t>
            </a:r>
            <a:r>
              <a:rPr b="1" lang="en-GB" sz="1800">
                <a:latin typeface="Arial"/>
                <a:ea typeface="Arial"/>
                <a:cs typeface="Arial"/>
                <a:sym typeface="Arial"/>
              </a:rPr>
              <a:t>tudent</a:t>
            </a:r>
            <a:r>
              <a:rPr b="1" lang="en-GB" sz="1800">
                <a:latin typeface="Arial"/>
                <a:ea typeface="Arial"/>
                <a:cs typeface="Arial"/>
                <a:sym typeface="Arial"/>
              </a:rPr>
              <a:t> says another’s name a</a:t>
            </a:r>
            <a:r>
              <a:rPr b="1" lang="en-GB" sz="1800">
                <a:latin typeface="Arial"/>
                <a:ea typeface="Arial"/>
                <a:cs typeface="Arial"/>
                <a:sym typeface="Arial"/>
              </a:rPr>
              <a:t>nd starts walking towards them. </a:t>
            </a:r>
            <a:r>
              <a:rPr b="1" lang="en-GB" sz="1800">
                <a:latin typeface="Arial"/>
                <a:ea typeface="Arial"/>
                <a:cs typeface="Arial"/>
                <a:sym typeface="Arial"/>
              </a:rPr>
              <a:t>The student named</a:t>
            </a:r>
            <a:r>
              <a:rPr b="1" lang="en-GB" sz="1800">
                <a:latin typeface="Arial"/>
                <a:ea typeface="Arial"/>
                <a:cs typeface="Arial"/>
                <a:sym typeface="Arial"/>
              </a:rPr>
              <a:t> </a:t>
            </a:r>
            <a:r>
              <a:rPr b="1" lang="en-GB" sz="1800">
                <a:latin typeface="Arial"/>
                <a:ea typeface="Arial"/>
                <a:cs typeface="Arial"/>
                <a:sym typeface="Arial"/>
              </a:rPr>
              <a:t>must </a:t>
            </a:r>
            <a:r>
              <a:rPr b="1" lang="en-GB" sz="1800">
                <a:latin typeface="Arial"/>
                <a:ea typeface="Arial"/>
                <a:cs typeface="Arial"/>
                <a:sym typeface="Arial"/>
              </a:rPr>
              <a:t>say</a:t>
            </a:r>
            <a:r>
              <a:rPr b="1" lang="en-GB" sz="1800">
                <a:latin typeface="Arial"/>
                <a:ea typeface="Arial"/>
                <a:cs typeface="Arial"/>
                <a:sym typeface="Arial"/>
              </a:rPr>
              <a:t> the</a:t>
            </a:r>
            <a:r>
              <a:rPr b="1" lang="en-GB" sz="1800">
                <a:latin typeface="Arial"/>
                <a:ea typeface="Arial"/>
                <a:cs typeface="Arial"/>
                <a:sym typeface="Arial"/>
              </a:rPr>
              <a:t> name </a:t>
            </a:r>
            <a:r>
              <a:rPr b="1" lang="en-GB" sz="1800">
                <a:latin typeface="Arial"/>
                <a:ea typeface="Arial"/>
                <a:cs typeface="Arial"/>
                <a:sym typeface="Arial"/>
              </a:rPr>
              <a:t>of another student before the first student reaches them. The first s</a:t>
            </a:r>
            <a:r>
              <a:rPr b="1" lang="en-GB" sz="1800">
                <a:latin typeface="Arial"/>
                <a:ea typeface="Arial"/>
                <a:cs typeface="Arial"/>
                <a:sym typeface="Arial"/>
              </a:rPr>
              <a:t>tudent stops</a:t>
            </a:r>
            <a:r>
              <a:rPr b="1" lang="en-GB" sz="1800">
                <a:latin typeface="Arial"/>
                <a:ea typeface="Arial"/>
                <a:cs typeface="Arial"/>
                <a:sym typeface="Arial"/>
              </a:rPr>
              <a:t> where they are when the other name is said </a:t>
            </a:r>
            <a:r>
              <a:rPr b="1" lang="en-GB" sz="1800">
                <a:latin typeface="Arial"/>
                <a:ea typeface="Arial"/>
                <a:cs typeface="Arial"/>
                <a:sym typeface="Arial"/>
              </a:rPr>
              <a:t>and remains there</a:t>
            </a:r>
            <a:r>
              <a:rPr b="1" lang="en-GB" sz="1800">
                <a:latin typeface="Arial"/>
                <a:ea typeface="Arial"/>
                <a:cs typeface="Arial"/>
                <a:sym typeface="Arial"/>
              </a:rPr>
              <a:t>, until their name is called again.</a:t>
            </a:r>
            <a:r>
              <a:rPr b="1" lang="en-GB" sz="1800">
                <a:latin typeface="Arial"/>
                <a:ea typeface="Arial"/>
                <a:cs typeface="Arial"/>
                <a:sym typeface="Arial"/>
              </a:rPr>
              <a:t> </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The student who just had their name called </a:t>
            </a:r>
            <a:r>
              <a:rPr b="1" lang="en-GB" sz="1800">
                <a:latin typeface="Arial"/>
                <a:ea typeface="Arial"/>
                <a:cs typeface="Arial"/>
                <a:sym typeface="Arial"/>
              </a:rPr>
              <a:t>now calls out another name </a:t>
            </a:r>
            <a:r>
              <a:rPr b="1" lang="en-GB" sz="1800">
                <a:latin typeface="Arial"/>
                <a:ea typeface="Arial"/>
                <a:cs typeface="Arial"/>
                <a:sym typeface="Arial"/>
              </a:rPr>
              <a:t>and starts walking towards that student. </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The process is repeated until someone gets close enough to another student to tag them.</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 If you are tagged you are out.</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A student must </a:t>
            </a:r>
            <a:r>
              <a:rPr b="1" lang="en-GB" sz="1800">
                <a:latin typeface="Arial"/>
                <a:ea typeface="Arial"/>
                <a:cs typeface="Arial"/>
                <a:sym typeface="Arial"/>
              </a:rPr>
              <a:t>name someone</a:t>
            </a:r>
            <a:r>
              <a:rPr b="1" lang="en-GB" sz="1800">
                <a:latin typeface="Arial"/>
                <a:ea typeface="Arial"/>
                <a:cs typeface="Arial"/>
                <a:sym typeface="Arial"/>
              </a:rPr>
              <a:t> before they move. </a:t>
            </a:r>
            <a:endParaRPr b="1" sz="1800">
              <a:latin typeface="Arial"/>
              <a:ea typeface="Arial"/>
              <a:cs typeface="Arial"/>
              <a:sym typeface="Arial"/>
            </a:endParaRPr>
          </a:p>
          <a:p>
            <a:pPr indent="0" lvl="0" marL="457200" rtl="0" algn="just">
              <a:lnSpc>
                <a:spcPct val="115000"/>
              </a:lnSpc>
              <a:spcBef>
                <a:spcPts val="456"/>
              </a:spcBef>
              <a:spcAft>
                <a:spcPts val="0"/>
              </a:spcAft>
              <a:buNone/>
            </a:pPr>
            <a:r>
              <a:rPr b="1" lang="en-GB" sz="1800">
                <a:latin typeface="Arial"/>
                <a:ea typeface="Arial"/>
                <a:cs typeface="Arial"/>
                <a:sym typeface="Arial"/>
              </a:rPr>
              <a:t>OR </a:t>
            </a:r>
            <a:endParaRPr b="1" sz="1800">
              <a:latin typeface="Arial"/>
              <a:ea typeface="Arial"/>
              <a:cs typeface="Arial"/>
              <a:sym typeface="Arial"/>
            </a:endParaRPr>
          </a:p>
          <a:p>
            <a:pPr indent="-334327" lvl="0" marL="457200" rtl="0" algn="just">
              <a:lnSpc>
                <a:spcPct val="115000"/>
              </a:lnSpc>
              <a:spcBef>
                <a:spcPts val="456"/>
              </a:spcBef>
              <a:spcAft>
                <a:spcPts val="0"/>
              </a:spcAft>
              <a:buSzPct val="100000"/>
              <a:buChar char="•"/>
            </a:pPr>
            <a:r>
              <a:rPr b="1" lang="en-GB" sz="1800">
                <a:latin typeface="Arial"/>
                <a:ea typeface="Arial"/>
                <a:cs typeface="Arial"/>
                <a:sym typeface="Arial"/>
              </a:rPr>
              <a:t>Instead of calling out a name before you start walking, make eye contact with a person, then walk towards them. The person who is being targeted must say the name of another student to stop the other student walking towards them.  </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The student whose name was called, now makes eye contact with someone and walks towards them.  </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The process is repeated until someone gets close enough to another student to tag them. If you are tagged you are out.</a:t>
            </a:r>
            <a:endParaRPr b="1" sz="1800">
              <a:latin typeface="Arial"/>
              <a:ea typeface="Arial"/>
              <a:cs typeface="Arial"/>
              <a:sym typeface="Arial"/>
            </a:endParaRPr>
          </a:p>
          <a:p>
            <a:pPr indent="-334327" lvl="0" marL="457200" rtl="0" algn="just">
              <a:lnSpc>
                <a:spcPct val="115000"/>
              </a:lnSpc>
              <a:spcBef>
                <a:spcPts val="0"/>
              </a:spcBef>
              <a:spcAft>
                <a:spcPts val="0"/>
              </a:spcAft>
              <a:buSzPct val="100000"/>
              <a:buChar char="•"/>
            </a:pPr>
            <a:r>
              <a:rPr b="1" lang="en-GB" sz="1800">
                <a:latin typeface="Arial"/>
                <a:ea typeface="Arial"/>
                <a:cs typeface="Arial"/>
                <a:sym typeface="Arial"/>
              </a:rPr>
              <a:t>A student must make eye contact with someone before they move. </a:t>
            </a:r>
            <a:endParaRPr b="1" sz="1800">
              <a:latin typeface="Arial"/>
              <a:ea typeface="Arial"/>
              <a:cs typeface="Arial"/>
              <a:sym typeface="Arial"/>
            </a:endParaRPr>
          </a:p>
          <a:p>
            <a:pPr indent="0" lvl="0" marL="0" rtl="0" algn="just">
              <a:lnSpc>
                <a:spcPct val="115000"/>
              </a:lnSpc>
              <a:spcBef>
                <a:spcPts val="456"/>
              </a:spcBef>
              <a:spcAft>
                <a:spcPts val="0"/>
              </a:spcAft>
              <a:buNone/>
            </a:pPr>
            <a:r>
              <a:t/>
            </a:r>
            <a:endParaRPr sz="1100">
              <a:latin typeface="Arial"/>
              <a:ea typeface="Arial"/>
              <a:cs typeface="Arial"/>
              <a:sym typeface="Arial"/>
            </a:endParaRPr>
          </a:p>
          <a:p>
            <a:pPr indent="0" lvl="0" marL="0" rtl="0" algn="l">
              <a:lnSpc>
                <a:spcPct val="100000"/>
              </a:lnSpc>
              <a:spcBef>
                <a:spcPts val="1240"/>
              </a:spcBef>
              <a:spcAft>
                <a:spcPts val="0"/>
              </a:spcAft>
              <a:buNone/>
            </a:pPr>
            <a:r>
              <a:t/>
            </a:r>
            <a:endParaRPr b="1"/>
          </a:p>
        </p:txBody>
      </p:sp>
      <p:sp>
        <p:nvSpPr>
          <p:cNvPr id="232" name="Google Shape;232;p19">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a:hlinkClick action="ppaction://hlinksldjump" r:id="rId3"/>
          </p:cNvPr>
          <p:cNvSpPr/>
          <p:nvPr/>
        </p:nvSpPr>
        <p:spPr>
          <a:xfrm>
            <a:off x="347363"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a:t>
            </a:r>
            <a:endParaRPr b="0" i="0" sz="1400" u="none" cap="none" strike="noStrike">
              <a:solidFill>
                <a:srgbClr val="000000"/>
              </a:solidFill>
              <a:latin typeface="Arial"/>
              <a:ea typeface="Arial"/>
              <a:cs typeface="Arial"/>
              <a:sym typeface="Arial"/>
            </a:endParaRPr>
          </a:p>
        </p:txBody>
      </p:sp>
      <p:sp>
        <p:nvSpPr>
          <p:cNvPr id="95" name="Google Shape;95;p2">
            <a:hlinkClick action="ppaction://hlinksldjump" r:id="rId4"/>
          </p:cNvPr>
          <p:cNvSpPr/>
          <p:nvPr/>
        </p:nvSpPr>
        <p:spPr>
          <a:xfrm>
            <a:off x="2989134"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2</a:t>
            </a:r>
            <a:endParaRPr b="0" i="0" sz="1400" u="none" cap="none" strike="noStrike">
              <a:solidFill>
                <a:srgbClr val="000000"/>
              </a:solidFill>
              <a:latin typeface="Arial"/>
              <a:ea typeface="Arial"/>
              <a:cs typeface="Arial"/>
              <a:sym typeface="Arial"/>
            </a:endParaRPr>
          </a:p>
        </p:txBody>
      </p:sp>
      <p:sp>
        <p:nvSpPr>
          <p:cNvPr id="96" name="Google Shape;96;p2">
            <a:hlinkClick action="ppaction://hlinksldjump" r:id="rId5"/>
          </p:cNvPr>
          <p:cNvSpPr/>
          <p:nvPr/>
        </p:nvSpPr>
        <p:spPr>
          <a:xfrm>
            <a:off x="532130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3</a:t>
            </a:r>
            <a:endParaRPr b="0" i="0" sz="1400" u="none" cap="none" strike="noStrike">
              <a:solidFill>
                <a:srgbClr val="000000"/>
              </a:solidFill>
              <a:latin typeface="Arial"/>
              <a:ea typeface="Arial"/>
              <a:cs typeface="Arial"/>
              <a:sym typeface="Arial"/>
            </a:endParaRPr>
          </a:p>
        </p:txBody>
      </p:sp>
      <p:sp>
        <p:nvSpPr>
          <p:cNvPr id="97" name="Google Shape;97;p2">
            <a:hlinkClick action="ppaction://hlinksldjump" r:id="rId6"/>
          </p:cNvPr>
          <p:cNvSpPr/>
          <p:nvPr/>
        </p:nvSpPr>
        <p:spPr>
          <a:xfrm>
            <a:off x="7776176"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4</a:t>
            </a:r>
            <a:endParaRPr b="0" i="0" sz="1400" u="none" cap="none" strike="noStrike">
              <a:solidFill>
                <a:srgbClr val="000000"/>
              </a:solidFill>
              <a:latin typeface="Arial"/>
              <a:ea typeface="Arial"/>
              <a:cs typeface="Arial"/>
              <a:sym typeface="Arial"/>
            </a:endParaRPr>
          </a:p>
        </p:txBody>
      </p:sp>
      <p:sp>
        <p:nvSpPr>
          <p:cNvPr id="98" name="Google Shape;98;p2">
            <a:hlinkClick action="ppaction://hlinksldjump" r:id="rId7"/>
          </p:cNvPr>
          <p:cNvSpPr/>
          <p:nvPr/>
        </p:nvSpPr>
        <p:spPr>
          <a:xfrm>
            <a:off x="1019398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5</a:t>
            </a:r>
            <a:endParaRPr b="0" i="0" sz="1400" u="none" cap="none" strike="noStrike">
              <a:solidFill>
                <a:srgbClr val="000000"/>
              </a:solidFill>
              <a:latin typeface="Arial"/>
              <a:ea typeface="Arial"/>
              <a:cs typeface="Arial"/>
              <a:sym typeface="Arial"/>
            </a:endParaRPr>
          </a:p>
        </p:txBody>
      </p:sp>
      <p:sp>
        <p:nvSpPr>
          <p:cNvPr id="99" name="Google Shape;99;p2">
            <a:hlinkClick action="ppaction://hlinksldjump" r:id="rId8"/>
          </p:cNvPr>
          <p:cNvSpPr/>
          <p:nvPr/>
        </p:nvSpPr>
        <p:spPr>
          <a:xfrm>
            <a:off x="7776176"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9</a:t>
            </a:r>
            <a:endParaRPr b="0" i="0" sz="1400" u="none" cap="none" strike="noStrike">
              <a:solidFill>
                <a:srgbClr val="000000"/>
              </a:solidFill>
              <a:latin typeface="Arial"/>
              <a:ea typeface="Arial"/>
              <a:cs typeface="Arial"/>
              <a:sym typeface="Arial"/>
            </a:endParaRPr>
          </a:p>
        </p:txBody>
      </p:sp>
      <p:sp>
        <p:nvSpPr>
          <p:cNvPr id="100" name="Google Shape;100;p2">
            <a:hlinkClick action="ppaction://hlinksldjump" r:id="rId9"/>
          </p:cNvPr>
          <p:cNvSpPr/>
          <p:nvPr/>
        </p:nvSpPr>
        <p:spPr>
          <a:xfrm>
            <a:off x="347363"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6</a:t>
            </a:r>
            <a:endParaRPr b="0" i="0" sz="1400" u="none" cap="none" strike="noStrike">
              <a:solidFill>
                <a:srgbClr val="000000"/>
              </a:solidFill>
              <a:latin typeface="Arial"/>
              <a:ea typeface="Arial"/>
              <a:cs typeface="Arial"/>
              <a:sym typeface="Arial"/>
            </a:endParaRPr>
          </a:p>
        </p:txBody>
      </p:sp>
      <p:sp>
        <p:nvSpPr>
          <p:cNvPr id="101" name="Google Shape;101;p2">
            <a:hlinkClick action="ppaction://hlinksldjump" r:id="rId10"/>
          </p:cNvPr>
          <p:cNvSpPr/>
          <p:nvPr/>
        </p:nvSpPr>
        <p:spPr>
          <a:xfrm>
            <a:off x="2989134"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7</a:t>
            </a:r>
            <a:endParaRPr b="0" i="0" sz="1400" u="none" cap="none" strike="noStrike">
              <a:solidFill>
                <a:srgbClr val="000000"/>
              </a:solidFill>
              <a:latin typeface="Arial"/>
              <a:ea typeface="Arial"/>
              <a:cs typeface="Arial"/>
              <a:sym typeface="Arial"/>
            </a:endParaRPr>
          </a:p>
        </p:txBody>
      </p:sp>
      <p:sp>
        <p:nvSpPr>
          <p:cNvPr id="102" name="Google Shape;102;p2">
            <a:hlinkClick action="ppaction://hlinksldjump" r:id="rId11"/>
          </p:cNvPr>
          <p:cNvSpPr/>
          <p:nvPr/>
        </p:nvSpPr>
        <p:spPr>
          <a:xfrm>
            <a:off x="532130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8</a:t>
            </a:r>
            <a:endParaRPr b="0" i="0" sz="1400" u="none" cap="none" strike="noStrike">
              <a:solidFill>
                <a:srgbClr val="000000"/>
              </a:solidFill>
              <a:latin typeface="Arial"/>
              <a:ea typeface="Arial"/>
              <a:cs typeface="Arial"/>
              <a:sym typeface="Arial"/>
            </a:endParaRPr>
          </a:p>
        </p:txBody>
      </p:sp>
      <p:sp>
        <p:nvSpPr>
          <p:cNvPr id="103" name="Google Shape;103;p2">
            <a:hlinkClick action="ppaction://hlinksldjump" r:id="rId12"/>
          </p:cNvPr>
          <p:cNvSpPr/>
          <p:nvPr/>
        </p:nvSpPr>
        <p:spPr>
          <a:xfrm>
            <a:off x="1019398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10</a:t>
            </a:r>
            <a:endParaRPr b="0" i="0" sz="1400" u="none" cap="none" strike="noStrike">
              <a:solidFill>
                <a:srgbClr val="000000"/>
              </a:solidFill>
              <a:latin typeface="Arial"/>
              <a:ea typeface="Arial"/>
              <a:cs typeface="Arial"/>
              <a:sym typeface="Arial"/>
            </a:endParaRPr>
          </a:p>
        </p:txBody>
      </p:sp>
      <p:sp>
        <p:nvSpPr>
          <p:cNvPr id="104" name="Google Shape;104;p2">
            <a:hlinkClick action="ppaction://hlinksldjump" r:id="rId13"/>
          </p:cNvPr>
          <p:cNvSpPr/>
          <p:nvPr/>
        </p:nvSpPr>
        <p:spPr>
          <a:xfrm>
            <a:off x="347363"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11</a:t>
            </a:r>
            <a:endParaRPr b="0" i="0" sz="1400" u="none" cap="none" strike="noStrike">
              <a:solidFill>
                <a:srgbClr val="000000"/>
              </a:solidFill>
              <a:latin typeface="Arial"/>
              <a:ea typeface="Arial"/>
              <a:cs typeface="Arial"/>
              <a:sym typeface="Arial"/>
            </a:endParaRPr>
          </a:p>
        </p:txBody>
      </p:sp>
      <p:sp>
        <p:nvSpPr>
          <p:cNvPr id="105" name="Google Shape;105;p2">
            <a:hlinkClick action="ppaction://hlinksldjump" r:id="rId14"/>
          </p:cNvPr>
          <p:cNvSpPr/>
          <p:nvPr/>
        </p:nvSpPr>
        <p:spPr>
          <a:xfrm>
            <a:off x="2989134"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12</a:t>
            </a:r>
            <a:endParaRPr b="0" i="0" sz="1400" u="none" cap="none" strike="noStrike">
              <a:solidFill>
                <a:srgbClr val="000000"/>
              </a:solidFill>
              <a:latin typeface="Arial"/>
              <a:ea typeface="Arial"/>
              <a:cs typeface="Arial"/>
              <a:sym typeface="Arial"/>
            </a:endParaRPr>
          </a:p>
        </p:txBody>
      </p:sp>
      <p:sp>
        <p:nvSpPr>
          <p:cNvPr id="106" name="Google Shape;106;p2">
            <a:hlinkClick action="ppaction://hlinksldjump" r:id="rId15"/>
          </p:cNvPr>
          <p:cNvSpPr/>
          <p:nvPr/>
        </p:nvSpPr>
        <p:spPr>
          <a:xfrm>
            <a:off x="5321301"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13</a:t>
            </a:r>
            <a:endParaRPr b="0" i="0" sz="1400" u="none" cap="none" strike="noStrike">
              <a:solidFill>
                <a:srgbClr val="000000"/>
              </a:solidFill>
              <a:latin typeface="Arial"/>
              <a:ea typeface="Arial"/>
              <a:cs typeface="Arial"/>
              <a:sym typeface="Arial"/>
            </a:endParaRPr>
          </a:p>
        </p:txBody>
      </p:sp>
      <p:sp>
        <p:nvSpPr>
          <p:cNvPr id="107" name="Google Shape;107;p2">
            <a:hlinkClick action="ppaction://hlinksldjump" r:id="rId16"/>
          </p:cNvPr>
          <p:cNvSpPr/>
          <p:nvPr/>
        </p:nvSpPr>
        <p:spPr>
          <a:xfrm>
            <a:off x="2989134"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17</a:t>
            </a:r>
            <a:endParaRPr b="0" i="0" sz="1400" u="none" cap="none" strike="noStrike">
              <a:solidFill>
                <a:srgbClr val="000000"/>
              </a:solidFill>
              <a:latin typeface="Arial"/>
              <a:ea typeface="Arial"/>
              <a:cs typeface="Arial"/>
              <a:sym typeface="Arial"/>
            </a:endParaRPr>
          </a:p>
        </p:txBody>
      </p:sp>
      <p:sp>
        <p:nvSpPr>
          <p:cNvPr id="108" name="Google Shape;108;p2">
            <a:hlinkClick action="ppaction://hlinksldjump" r:id="rId17"/>
          </p:cNvPr>
          <p:cNvSpPr/>
          <p:nvPr/>
        </p:nvSpPr>
        <p:spPr>
          <a:xfrm>
            <a:off x="347363"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16</a:t>
            </a:r>
            <a:endParaRPr b="0" i="0" sz="1400" u="none" cap="none" strike="noStrike">
              <a:solidFill>
                <a:srgbClr val="000000"/>
              </a:solidFill>
              <a:latin typeface="Arial"/>
              <a:ea typeface="Arial"/>
              <a:cs typeface="Arial"/>
              <a:sym typeface="Arial"/>
            </a:endParaRPr>
          </a:p>
        </p:txBody>
      </p:sp>
      <p:sp>
        <p:nvSpPr>
          <p:cNvPr id="109" name="Google Shape;109;p2">
            <a:hlinkClick action="ppaction://hlinksldjump" r:id="rId18"/>
          </p:cNvPr>
          <p:cNvSpPr/>
          <p:nvPr/>
        </p:nvSpPr>
        <p:spPr>
          <a:xfrm>
            <a:off x="7776176"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19</a:t>
            </a:r>
            <a:endParaRPr b="0" i="0" sz="1400" u="none" cap="none" strike="noStrike">
              <a:solidFill>
                <a:srgbClr val="000000"/>
              </a:solidFill>
              <a:latin typeface="Arial"/>
              <a:ea typeface="Arial"/>
              <a:cs typeface="Arial"/>
              <a:sym typeface="Arial"/>
            </a:endParaRPr>
          </a:p>
        </p:txBody>
      </p:sp>
      <p:sp>
        <p:nvSpPr>
          <p:cNvPr id="110" name="Google Shape;110;p2">
            <a:hlinkClick action="ppaction://hlinksldjump" r:id="rId19"/>
          </p:cNvPr>
          <p:cNvSpPr/>
          <p:nvPr/>
        </p:nvSpPr>
        <p:spPr>
          <a:xfrm>
            <a:off x="5321301"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18</a:t>
            </a:r>
            <a:endParaRPr b="0" i="0" sz="1400" u="none" cap="none" strike="noStrike">
              <a:solidFill>
                <a:srgbClr val="000000"/>
              </a:solidFill>
              <a:latin typeface="Arial"/>
              <a:ea typeface="Arial"/>
              <a:cs typeface="Arial"/>
              <a:sym typeface="Arial"/>
            </a:endParaRPr>
          </a:p>
        </p:txBody>
      </p:sp>
      <p:sp>
        <p:nvSpPr>
          <p:cNvPr id="111" name="Google Shape;111;p2">
            <a:hlinkClick action="ppaction://hlinksldjump" r:id="rId20"/>
          </p:cNvPr>
          <p:cNvSpPr/>
          <p:nvPr/>
        </p:nvSpPr>
        <p:spPr>
          <a:xfrm>
            <a:off x="7776176"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14</a:t>
            </a:r>
            <a:endParaRPr b="0" i="0" sz="1400" u="none" cap="none" strike="noStrike">
              <a:solidFill>
                <a:srgbClr val="000000"/>
              </a:solidFill>
              <a:latin typeface="Arial"/>
              <a:ea typeface="Arial"/>
              <a:cs typeface="Arial"/>
              <a:sym typeface="Arial"/>
            </a:endParaRPr>
          </a:p>
        </p:txBody>
      </p:sp>
      <p:sp>
        <p:nvSpPr>
          <p:cNvPr id="112" name="Google Shape;112;p2">
            <a:hlinkClick action="ppaction://hlinksldjump" r:id="rId21"/>
          </p:cNvPr>
          <p:cNvSpPr/>
          <p:nvPr/>
        </p:nvSpPr>
        <p:spPr>
          <a:xfrm>
            <a:off x="10193981" y="3615380"/>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15</a:t>
            </a:r>
            <a:endParaRPr b="0" i="0" sz="1400" u="none" cap="none" strike="noStrike">
              <a:solidFill>
                <a:srgbClr val="000000"/>
              </a:solidFill>
              <a:latin typeface="Arial"/>
              <a:ea typeface="Arial"/>
              <a:cs typeface="Arial"/>
              <a:sym typeface="Arial"/>
            </a:endParaRPr>
          </a:p>
        </p:txBody>
      </p:sp>
      <p:sp>
        <p:nvSpPr>
          <p:cNvPr id="113" name="Google Shape;113;p2">
            <a:hlinkClick action="ppaction://hlinksldjump" r:id="rId22"/>
          </p:cNvPr>
          <p:cNvSpPr/>
          <p:nvPr/>
        </p:nvSpPr>
        <p:spPr>
          <a:xfrm>
            <a:off x="10193981" y="5389949"/>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20</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0"/>
          <p:cNvSpPr txBox="1"/>
          <p:nvPr>
            <p:ph type="title"/>
          </p:nvPr>
        </p:nvSpPr>
        <p:spPr>
          <a:xfrm>
            <a:off x="634314" y="34283"/>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Raising the dead </a:t>
            </a:r>
            <a:endParaRPr b="1" u="sng"/>
          </a:p>
        </p:txBody>
      </p:sp>
      <p:sp>
        <p:nvSpPr>
          <p:cNvPr id="238" name="Google Shape;238;p20"/>
          <p:cNvSpPr txBox="1"/>
          <p:nvPr>
            <p:ph idx="1" type="body"/>
          </p:nvPr>
        </p:nvSpPr>
        <p:spPr>
          <a:xfrm>
            <a:off x="209583" y="1377073"/>
            <a:ext cx="11553568" cy="541226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The class lie down on their fronts with eyes closed and  absolutely silent. </a:t>
            </a:r>
            <a:endParaRPr/>
          </a:p>
          <a:p>
            <a:pPr indent="-342900" lvl="0" marL="342900" rtl="0" algn="l">
              <a:lnSpc>
                <a:spcPct val="100000"/>
              </a:lnSpc>
              <a:spcBef>
                <a:spcPts val="1240"/>
              </a:spcBef>
              <a:spcAft>
                <a:spcPts val="0"/>
              </a:spcAft>
              <a:buClr>
                <a:schemeClr val="dk1"/>
              </a:buClr>
              <a:buSzPts val="3200"/>
              <a:buChar char="•"/>
            </a:pPr>
            <a:r>
              <a:rPr b="1" lang="en-GB"/>
              <a:t>Teacher quietly taps one student on the shoulder, that student gets up very quietly and taps another student on shoulder then stands to the side. </a:t>
            </a:r>
            <a:endParaRPr/>
          </a:p>
          <a:p>
            <a:pPr indent="-342900" lvl="0" marL="342900" rtl="0" algn="l">
              <a:lnSpc>
                <a:spcPct val="100000"/>
              </a:lnSpc>
              <a:spcBef>
                <a:spcPts val="1240"/>
              </a:spcBef>
              <a:spcAft>
                <a:spcPts val="0"/>
              </a:spcAft>
              <a:buClr>
                <a:schemeClr val="dk1"/>
              </a:buClr>
              <a:buSzPts val="3200"/>
              <a:buChar char="•"/>
            </a:pPr>
            <a:r>
              <a:rPr b="1" lang="en-GB"/>
              <a:t>That student then taps another and so on until there is only one left. </a:t>
            </a:r>
            <a:endParaRPr/>
          </a:p>
          <a:p>
            <a:pPr indent="-342900" lvl="0" marL="342900" rtl="0" algn="l">
              <a:lnSpc>
                <a:spcPct val="100000"/>
              </a:lnSpc>
              <a:spcBef>
                <a:spcPts val="1240"/>
              </a:spcBef>
              <a:spcAft>
                <a:spcPts val="0"/>
              </a:spcAft>
              <a:buClr>
                <a:schemeClr val="dk1"/>
              </a:buClr>
              <a:buSzPts val="3200"/>
              <a:buChar char="•"/>
            </a:pPr>
            <a:r>
              <a:rPr b="1" lang="en-GB"/>
              <a:t>The students then all surround that student without a word and, as silently as possible,  all yell “Boo!” </a:t>
            </a:r>
            <a:endParaRPr b="1"/>
          </a:p>
        </p:txBody>
      </p:sp>
      <p:sp>
        <p:nvSpPr>
          <p:cNvPr id="239" name="Google Shape;239;p20">
            <a:hlinkClick action="ppaction://hlinksldjump" r:id="rId3"/>
          </p:cNvPr>
          <p:cNvSpPr/>
          <p:nvPr/>
        </p:nvSpPr>
        <p:spPr>
          <a:xfrm>
            <a:off x="9329352" y="268073"/>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1"/>
          <p:cNvSpPr txBox="1"/>
          <p:nvPr>
            <p:ph type="title"/>
          </p:nvPr>
        </p:nvSpPr>
        <p:spPr>
          <a:xfrm>
            <a:off x="634313" y="129360"/>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Fishes in the Sea</a:t>
            </a:r>
            <a:endParaRPr/>
          </a:p>
        </p:txBody>
      </p:sp>
      <p:sp>
        <p:nvSpPr>
          <p:cNvPr id="245" name="Google Shape;245;p21"/>
          <p:cNvSpPr txBox="1"/>
          <p:nvPr>
            <p:ph idx="1" type="body"/>
          </p:nvPr>
        </p:nvSpPr>
        <p:spPr>
          <a:xfrm>
            <a:off x="345989" y="1272746"/>
            <a:ext cx="11611233" cy="5461685"/>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00000"/>
              </a:lnSpc>
              <a:spcBef>
                <a:spcPts val="0"/>
              </a:spcBef>
              <a:spcAft>
                <a:spcPts val="0"/>
              </a:spcAft>
              <a:buClr>
                <a:schemeClr val="dk1"/>
              </a:buClr>
              <a:buSzPts val="3200"/>
              <a:buChar char="•"/>
            </a:pPr>
            <a:r>
              <a:rPr b="1" lang="en-GB"/>
              <a:t>Play this game in a circle of chairs facing outwards, or sit on the ground.</a:t>
            </a:r>
            <a:endParaRPr/>
          </a:p>
          <a:p>
            <a:pPr indent="-342900" lvl="0" marL="342900" rtl="0" algn="l">
              <a:lnSpc>
                <a:spcPct val="100000"/>
              </a:lnSpc>
              <a:spcBef>
                <a:spcPts val="1240"/>
              </a:spcBef>
              <a:spcAft>
                <a:spcPts val="0"/>
              </a:spcAft>
              <a:buClr>
                <a:schemeClr val="dk1"/>
              </a:buClr>
              <a:buSzPts val="3200"/>
              <a:buChar char="•"/>
            </a:pPr>
            <a:r>
              <a:rPr b="1" lang="en-GB"/>
              <a:t>Each member of the group is given the name of a fish, e.g., herring, cod, mackerel and plaice. (The names are given in rotation, e.g., every fourth person is a cod.) </a:t>
            </a:r>
            <a:endParaRPr/>
          </a:p>
          <a:p>
            <a:pPr indent="-342900" lvl="0" marL="342900" rtl="0" algn="l">
              <a:lnSpc>
                <a:spcPct val="100000"/>
              </a:lnSpc>
              <a:spcBef>
                <a:spcPts val="1240"/>
              </a:spcBef>
              <a:spcAft>
                <a:spcPts val="0"/>
              </a:spcAft>
              <a:buClr>
                <a:schemeClr val="dk1"/>
              </a:buClr>
              <a:buSzPts val="3200"/>
              <a:buChar char="•"/>
            </a:pPr>
            <a:r>
              <a:rPr b="1" lang="en-GB"/>
              <a:t>Call out the name of a fish. </a:t>
            </a:r>
            <a:endParaRPr/>
          </a:p>
          <a:p>
            <a:pPr indent="-342900" lvl="0" marL="342900" rtl="0" algn="l">
              <a:lnSpc>
                <a:spcPct val="100000"/>
              </a:lnSpc>
              <a:spcBef>
                <a:spcPts val="1240"/>
              </a:spcBef>
              <a:spcAft>
                <a:spcPts val="0"/>
              </a:spcAft>
              <a:buClr>
                <a:schemeClr val="dk1"/>
              </a:buClr>
              <a:buSzPts val="3200"/>
              <a:buChar char="•"/>
            </a:pPr>
            <a:r>
              <a:rPr b="1" lang="en-GB"/>
              <a:t>On command, the students with that fish name run round the outside of the circle and back to their place. </a:t>
            </a:r>
            <a:endParaRPr/>
          </a:p>
          <a:p>
            <a:pPr indent="-342900" lvl="0" marL="342900" rtl="0" algn="l">
              <a:lnSpc>
                <a:spcPct val="100000"/>
              </a:lnSpc>
              <a:spcBef>
                <a:spcPts val="1240"/>
              </a:spcBef>
              <a:spcAft>
                <a:spcPts val="0"/>
              </a:spcAft>
              <a:buClr>
                <a:schemeClr val="dk1"/>
              </a:buClr>
              <a:buSzPts val="3200"/>
              <a:buChar char="•"/>
            </a:pPr>
            <a:r>
              <a:rPr b="1" lang="en-GB"/>
              <a:t>The last person back to their own chair is ‘out’.</a:t>
            </a:r>
            <a:endParaRPr b="1"/>
          </a:p>
          <a:p>
            <a:pPr indent="0" lvl="0" marL="342900" rtl="0" algn="l">
              <a:lnSpc>
                <a:spcPct val="100000"/>
              </a:lnSpc>
              <a:spcBef>
                <a:spcPts val="1240"/>
              </a:spcBef>
              <a:spcAft>
                <a:spcPts val="0"/>
              </a:spcAft>
              <a:buSzPts val="1800"/>
              <a:buNone/>
            </a:pPr>
            <a:r>
              <a:rPr b="1" lang="en-GB"/>
              <a:t>Variation - give numbers, topic related names, letters of the alphabet and use the sound.</a:t>
            </a:r>
            <a:endParaRPr b="1"/>
          </a:p>
        </p:txBody>
      </p:sp>
      <p:sp>
        <p:nvSpPr>
          <p:cNvPr id="246" name="Google Shape;246;p21">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2"/>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Blob</a:t>
            </a:r>
            <a:endParaRPr/>
          </a:p>
        </p:txBody>
      </p:sp>
      <p:sp>
        <p:nvSpPr>
          <p:cNvPr id="252" name="Google Shape;252;p22"/>
          <p:cNvSpPr txBox="1"/>
          <p:nvPr>
            <p:ph idx="1" type="body"/>
          </p:nvPr>
        </p:nvSpPr>
        <p:spPr>
          <a:xfrm>
            <a:off x="247135" y="1381169"/>
            <a:ext cx="11710087" cy="5365620"/>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00000"/>
              </a:lnSpc>
              <a:spcBef>
                <a:spcPts val="0"/>
              </a:spcBef>
              <a:spcAft>
                <a:spcPts val="0"/>
              </a:spcAft>
              <a:buClr>
                <a:schemeClr val="dk1"/>
              </a:buClr>
              <a:buSzPts val="3200"/>
              <a:buChar char="•"/>
            </a:pPr>
            <a:r>
              <a:rPr b="1" lang="en-GB"/>
              <a:t>Walk freely around the room in random directions, changing direction if you are about to walk into someone. </a:t>
            </a:r>
            <a:endParaRPr/>
          </a:p>
          <a:p>
            <a:pPr indent="-342900" lvl="0" marL="342900" rtl="0" algn="l">
              <a:lnSpc>
                <a:spcPct val="100000"/>
              </a:lnSpc>
              <a:spcBef>
                <a:spcPts val="1192"/>
              </a:spcBef>
              <a:spcAft>
                <a:spcPts val="0"/>
              </a:spcAft>
              <a:buClr>
                <a:schemeClr val="dk1"/>
              </a:buClr>
              <a:buSzPts val="3200"/>
              <a:buChar char="•"/>
            </a:pPr>
            <a:r>
              <a:rPr b="1" lang="en-GB"/>
              <a:t>When you hear a call like, “3 arms” you must partner up so there are three arms connected.</a:t>
            </a:r>
            <a:endParaRPr/>
          </a:p>
          <a:p>
            <a:pPr indent="-269240" lvl="0" marL="342900" rtl="0" algn="l">
              <a:lnSpc>
                <a:spcPct val="100000"/>
              </a:lnSpc>
              <a:spcBef>
                <a:spcPts val="1192"/>
              </a:spcBef>
              <a:spcAft>
                <a:spcPts val="0"/>
              </a:spcAft>
              <a:buSzPts val="1800"/>
              <a:buChar char="•"/>
            </a:pPr>
            <a:r>
              <a:rPr b="1" lang="en-GB"/>
              <a:t>You will be asked to walk freely around the room again.</a:t>
            </a:r>
            <a:endParaRPr b="1"/>
          </a:p>
          <a:p>
            <a:pPr indent="-342900" lvl="0" marL="342900" rtl="0" algn="l">
              <a:lnSpc>
                <a:spcPct val="100000"/>
              </a:lnSpc>
              <a:spcBef>
                <a:spcPts val="1192"/>
              </a:spcBef>
              <a:spcAft>
                <a:spcPts val="0"/>
              </a:spcAft>
              <a:buClr>
                <a:schemeClr val="dk1"/>
              </a:buClr>
              <a:buSzPts val="3200"/>
              <a:buChar char="•"/>
            </a:pPr>
            <a:r>
              <a:rPr b="1" lang="en-GB"/>
              <a:t>When you hear a call again, you have to find a new partner – you can’t partner up with the same people twice.</a:t>
            </a:r>
            <a:endParaRPr b="1"/>
          </a:p>
          <a:p>
            <a:pPr indent="-269240" lvl="0" marL="342900" rtl="0" algn="l">
              <a:lnSpc>
                <a:spcPct val="100000"/>
              </a:lnSpc>
              <a:spcBef>
                <a:spcPts val="1192"/>
              </a:spcBef>
              <a:spcAft>
                <a:spcPts val="0"/>
              </a:spcAft>
              <a:buSzPts val="1800"/>
              <a:buChar char="•"/>
            </a:pPr>
            <a:r>
              <a:rPr b="1" lang="en-GB"/>
              <a:t>The last to partner up or if you are unable to join a group, you are out.</a:t>
            </a:r>
            <a:endParaRPr b="1"/>
          </a:p>
          <a:p>
            <a:pPr indent="-342900" lvl="0" marL="342900" rtl="0" algn="l">
              <a:lnSpc>
                <a:spcPct val="100000"/>
              </a:lnSpc>
              <a:spcBef>
                <a:spcPts val="1192"/>
              </a:spcBef>
              <a:spcAft>
                <a:spcPts val="0"/>
              </a:spcAft>
              <a:buClr>
                <a:schemeClr val="dk1"/>
              </a:buClr>
              <a:buSzPts val="3200"/>
              <a:buChar char="•"/>
            </a:pPr>
            <a:r>
              <a:rPr b="1" lang="en-GB"/>
              <a:t>Variation - You could call topic related ideas, equations, letters to spell a word. </a:t>
            </a:r>
            <a:endParaRPr/>
          </a:p>
        </p:txBody>
      </p:sp>
      <p:sp>
        <p:nvSpPr>
          <p:cNvPr id="253" name="Google Shape;253;p22">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3"/>
          <p:cNvSpPr txBox="1"/>
          <p:nvPr>
            <p:ph type="title"/>
          </p:nvPr>
        </p:nvSpPr>
        <p:spPr>
          <a:xfrm>
            <a:off x="621957" y="114001"/>
            <a:ext cx="10972800" cy="86218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Everyone who’s…</a:t>
            </a:r>
            <a:endParaRPr/>
          </a:p>
        </p:txBody>
      </p:sp>
      <p:sp>
        <p:nvSpPr>
          <p:cNvPr id="119" name="Google Shape;119;p3"/>
          <p:cNvSpPr txBox="1"/>
          <p:nvPr>
            <p:ph idx="1" type="body"/>
          </p:nvPr>
        </p:nvSpPr>
        <p:spPr>
          <a:xfrm>
            <a:off x="234779" y="1013254"/>
            <a:ext cx="11662376" cy="5678039"/>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00000"/>
              </a:lnSpc>
              <a:spcBef>
                <a:spcPts val="0"/>
              </a:spcBef>
              <a:spcAft>
                <a:spcPts val="0"/>
              </a:spcAft>
              <a:buClr>
                <a:schemeClr val="dk1"/>
              </a:buClr>
              <a:buSzPts val="3200"/>
              <a:buChar char="•"/>
            </a:pPr>
            <a:r>
              <a:rPr b="1" lang="en-GB"/>
              <a:t>Sit on chairs in a circle</a:t>
            </a:r>
            <a:endParaRPr/>
          </a:p>
          <a:p>
            <a:pPr indent="-342900" lvl="0" marL="342900" rtl="0" algn="l">
              <a:lnSpc>
                <a:spcPct val="100000"/>
              </a:lnSpc>
              <a:spcBef>
                <a:spcPts val="1200"/>
              </a:spcBef>
              <a:spcAft>
                <a:spcPts val="0"/>
              </a:spcAft>
              <a:buClr>
                <a:schemeClr val="dk1"/>
              </a:buClr>
              <a:buSzPts val="3200"/>
              <a:buChar char="•"/>
            </a:pPr>
            <a:r>
              <a:rPr b="1" lang="en-GB"/>
              <a:t>One person in the middle says “Everyone who….” – it can be something you have on, have done, have seen, like/don’t like etc. </a:t>
            </a:r>
            <a:endParaRPr/>
          </a:p>
          <a:p>
            <a:pPr indent="-342900" lvl="0" marL="342900" rtl="0" algn="l">
              <a:lnSpc>
                <a:spcPct val="100000"/>
              </a:lnSpc>
              <a:spcBef>
                <a:spcPts val="1200"/>
              </a:spcBef>
              <a:spcAft>
                <a:spcPts val="0"/>
              </a:spcAft>
              <a:buClr>
                <a:schemeClr val="dk1"/>
              </a:buClr>
              <a:buSzPts val="3200"/>
              <a:buChar char="•"/>
            </a:pPr>
            <a:r>
              <a:rPr b="1" lang="en-GB"/>
              <a:t>If what they say applies to you, you must stand up and find a new seat.</a:t>
            </a:r>
            <a:endParaRPr/>
          </a:p>
          <a:p>
            <a:pPr indent="-342900" lvl="0" marL="342900" rtl="0" algn="l">
              <a:lnSpc>
                <a:spcPct val="100000"/>
              </a:lnSpc>
              <a:spcBef>
                <a:spcPts val="1200"/>
              </a:spcBef>
              <a:spcAft>
                <a:spcPts val="0"/>
              </a:spcAft>
              <a:buClr>
                <a:schemeClr val="dk1"/>
              </a:buClr>
              <a:buSzPts val="3200"/>
              <a:buChar char="•"/>
            </a:pPr>
            <a:r>
              <a:rPr b="1" lang="en-GB"/>
              <a:t>You cannot return to the same chair or swap with the person either side of you. </a:t>
            </a:r>
            <a:endParaRPr/>
          </a:p>
          <a:p>
            <a:pPr indent="-342900" lvl="0" marL="342900" rtl="0" algn="l">
              <a:lnSpc>
                <a:spcPct val="100000"/>
              </a:lnSpc>
              <a:spcBef>
                <a:spcPts val="1200"/>
              </a:spcBef>
              <a:spcAft>
                <a:spcPts val="0"/>
              </a:spcAft>
              <a:buClr>
                <a:schemeClr val="dk1"/>
              </a:buClr>
              <a:buSzPts val="3200"/>
              <a:buChar char="•"/>
            </a:pPr>
            <a:r>
              <a:rPr b="1" lang="en-GB"/>
              <a:t>The person in the middle must try and find a seat too – whoever is left without a seat goes in the middle.</a:t>
            </a:r>
            <a:endParaRPr/>
          </a:p>
          <a:p>
            <a:pPr indent="-342900" lvl="0" marL="342900" rtl="0" algn="l">
              <a:lnSpc>
                <a:spcPct val="100000"/>
              </a:lnSpc>
              <a:spcBef>
                <a:spcPts val="1200"/>
              </a:spcBef>
              <a:spcAft>
                <a:spcPts val="0"/>
              </a:spcAft>
              <a:buClr>
                <a:schemeClr val="dk1"/>
              </a:buClr>
              <a:buSzPts val="3200"/>
              <a:buChar char="•"/>
            </a:pPr>
            <a:r>
              <a:rPr b="1" lang="en-GB"/>
              <a:t>The questions need to have yes or no answers.</a:t>
            </a:r>
            <a:endParaRPr/>
          </a:p>
          <a:p>
            <a:pPr indent="-342900" lvl="0" marL="342900" rtl="0" algn="l">
              <a:lnSpc>
                <a:spcPct val="100000"/>
              </a:lnSpc>
              <a:spcBef>
                <a:spcPts val="1200"/>
              </a:spcBef>
              <a:spcAft>
                <a:spcPts val="0"/>
              </a:spcAft>
              <a:buClr>
                <a:schemeClr val="dk1"/>
              </a:buClr>
              <a:buSzPts val="3200"/>
              <a:buChar char="•"/>
            </a:pPr>
            <a:r>
              <a:rPr b="1" lang="en-GB"/>
              <a:t>Variation – a chair is taken away each time.</a:t>
            </a:r>
            <a:endParaRPr/>
          </a:p>
        </p:txBody>
      </p:sp>
      <p:sp>
        <p:nvSpPr>
          <p:cNvPr id="120" name="Google Shape;120;p3">
            <a:hlinkClick action="ppaction://hlinksldjump" r:id="rId3"/>
          </p:cNvPr>
          <p:cNvSpPr/>
          <p:nvPr/>
        </p:nvSpPr>
        <p:spPr>
          <a:xfrm>
            <a:off x="9331755" y="240078"/>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Wink Murder</a:t>
            </a:r>
            <a:endParaRPr/>
          </a:p>
        </p:txBody>
      </p:sp>
      <p:sp>
        <p:nvSpPr>
          <p:cNvPr id="126" name="Google Shape;126;p4"/>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Stand or sit in a circle.</a:t>
            </a:r>
            <a:endParaRPr/>
          </a:p>
          <a:p>
            <a:pPr indent="-342900" lvl="0" marL="342900" rtl="0" algn="l">
              <a:lnSpc>
                <a:spcPct val="100000"/>
              </a:lnSpc>
              <a:spcBef>
                <a:spcPts val="1200"/>
              </a:spcBef>
              <a:spcAft>
                <a:spcPts val="0"/>
              </a:spcAft>
              <a:buClr>
                <a:schemeClr val="dk1"/>
              </a:buClr>
              <a:buSzPts val="3200"/>
              <a:buChar char="•"/>
            </a:pPr>
            <a:r>
              <a:rPr b="1" lang="en-GB"/>
              <a:t>A “detective” is sent outside whilst a “murderer” is chosen.</a:t>
            </a:r>
            <a:endParaRPr/>
          </a:p>
          <a:p>
            <a:pPr indent="-342900" lvl="0" marL="342900" rtl="0" algn="l">
              <a:lnSpc>
                <a:spcPct val="100000"/>
              </a:lnSpc>
              <a:spcBef>
                <a:spcPts val="1200"/>
              </a:spcBef>
              <a:spcAft>
                <a:spcPts val="0"/>
              </a:spcAft>
              <a:buClr>
                <a:schemeClr val="dk1"/>
              </a:buClr>
              <a:buSzPts val="3200"/>
              <a:buChar char="•"/>
            </a:pPr>
            <a:r>
              <a:rPr b="1" lang="en-GB"/>
              <a:t>The “murderer” will wink at people to kill them.</a:t>
            </a:r>
            <a:endParaRPr/>
          </a:p>
          <a:p>
            <a:pPr indent="-342900" lvl="0" marL="342900" rtl="0" algn="l">
              <a:lnSpc>
                <a:spcPct val="100000"/>
              </a:lnSpc>
              <a:spcBef>
                <a:spcPts val="1200"/>
              </a:spcBef>
              <a:spcAft>
                <a:spcPts val="0"/>
              </a:spcAft>
              <a:buClr>
                <a:schemeClr val="dk1"/>
              </a:buClr>
              <a:buSzPts val="3200"/>
              <a:buChar char="•"/>
            </a:pPr>
            <a:r>
              <a:rPr b="1" lang="en-GB"/>
              <a:t>When you are winked at, die a dramatic death.</a:t>
            </a:r>
            <a:endParaRPr/>
          </a:p>
          <a:p>
            <a:pPr indent="-342900" lvl="0" marL="342900" rtl="0" algn="l">
              <a:lnSpc>
                <a:spcPct val="100000"/>
              </a:lnSpc>
              <a:spcBef>
                <a:spcPts val="1200"/>
              </a:spcBef>
              <a:spcAft>
                <a:spcPts val="0"/>
              </a:spcAft>
              <a:buClr>
                <a:schemeClr val="dk1"/>
              </a:buClr>
              <a:buSzPts val="3200"/>
              <a:buChar char="•"/>
            </a:pPr>
            <a:r>
              <a:rPr b="1" lang="en-GB"/>
              <a:t>The detective has 3 chances to work out the murderer before everyone is killed.</a:t>
            </a:r>
            <a:endParaRPr/>
          </a:p>
          <a:p>
            <a:pPr indent="-342900" lvl="0" marL="342900" rtl="0" algn="l">
              <a:lnSpc>
                <a:spcPct val="100000"/>
              </a:lnSpc>
              <a:spcBef>
                <a:spcPts val="1200"/>
              </a:spcBef>
              <a:spcAft>
                <a:spcPts val="0"/>
              </a:spcAft>
              <a:buClr>
                <a:schemeClr val="dk1"/>
              </a:buClr>
              <a:buSzPts val="3200"/>
              <a:buChar char="•"/>
            </a:pPr>
            <a:r>
              <a:rPr b="1" lang="en-GB"/>
              <a:t>Variation – no one knows who the murderer is.</a:t>
            </a:r>
            <a:endParaRPr/>
          </a:p>
        </p:txBody>
      </p:sp>
      <p:sp>
        <p:nvSpPr>
          <p:cNvPr id="127" name="Google Shape;127;p4">
            <a:hlinkClick action="ppaction://hlinksldjump" r:id="rId3"/>
          </p:cNvPr>
          <p:cNvSpPr/>
          <p:nvPr/>
        </p:nvSpPr>
        <p:spPr>
          <a:xfrm>
            <a:off x="9393538" y="18157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Ladders</a:t>
            </a:r>
            <a:endParaRPr/>
          </a:p>
        </p:txBody>
      </p:sp>
      <p:sp>
        <p:nvSpPr>
          <p:cNvPr id="133" name="Google Shape;133;p5"/>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In pairs, sit in a line (A on one side, B on one side) </a:t>
            </a:r>
            <a:endParaRPr/>
          </a:p>
          <a:p>
            <a:pPr indent="-342900" lvl="0" marL="342900" rtl="0" algn="l">
              <a:lnSpc>
                <a:spcPct val="100000"/>
              </a:lnSpc>
              <a:spcBef>
                <a:spcPts val="2400"/>
              </a:spcBef>
              <a:spcAft>
                <a:spcPts val="0"/>
              </a:spcAft>
              <a:buClr>
                <a:schemeClr val="dk1"/>
              </a:buClr>
              <a:buSzPts val="3200"/>
              <a:buChar char="•"/>
            </a:pPr>
            <a:r>
              <a:rPr b="1" lang="en-GB"/>
              <a:t>Each pair gets a number</a:t>
            </a:r>
            <a:endParaRPr/>
          </a:p>
          <a:p>
            <a:pPr indent="-342900" lvl="0" marL="342900" rtl="0" algn="l">
              <a:lnSpc>
                <a:spcPct val="100000"/>
              </a:lnSpc>
              <a:spcBef>
                <a:spcPts val="2400"/>
              </a:spcBef>
              <a:spcAft>
                <a:spcPts val="0"/>
              </a:spcAft>
              <a:buClr>
                <a:schemeClr val="dk1"/>
              </a:buClr>
              <a:buSzPts val="3200"/>
              <a:buChar char="•"/>
            </a:pPr>
            <a:r>
              <a:rPr b="1" lang="en-GB"/>
              <a:t>When the number is called, the pair gets up and runs around their line and back to their spot</a:t>
            </a:r>
            <a:endParaRPr/>
          </a:p>
          <a:p>
            <a:pPr indent="-342900" lvl="0" marL="342900" rtl="0" algn="l">
              <a:lnSpc>
                <a:spcPct val="100000"/>
              </a:lnSpc>
              <a:spcBef>
                <a:spcPts val="2400"/>
              </a:spcBef>
              <a:spcAft>
                <a:spcPts val="0"/>
              </a:spcAft>
              <a:buClr>
                <a:schemeClr val="dk1"/>
              </a:buClr>
              <a:buSzPts val="3200"/>
              <a:buChar char="•"/>
            </a:pPr>
            <a:r>
              <a:rPr b="1" lang="en-GB"/>
              <a:t>The first person back wins a point for their team</a:t>
            </a:r>
            <a:endParaRPr/>
          </a:p>
          <a:p>
            <a:pPr indent="-342900" lvl="0" marL="342900" rtl="0" algn="l">
              <a:lnSpc>
                <a:spcPct val="100000"/>
              </a:lnSpc>
              <a:spcBef>
                <a:spcPts val="2400"/>
              </a:spcBef>
              <a:spcAft>
                <a:spcPts val="0"/>
              </a:spcAft>
              <a:buClr>
                <a:schemeClr val="dk1"/>
              </a:buClr>
              <a:buSzPts val="3200"/>
              <a:buChar char="•"/>
            </a:pPr>
            <a:r>
              <a:rPr b="1" lang="en-GB"/>
              <a:t>The team with the most points wins</a:t>
            </a:r>
            <a:endParaRPr/>
          </a:p>
        </p:txBody>
      </p:sp>
      <p:sp>
        <p:nvSpPr>
          <p:cNvPr id="134" name="Google Shape;134;p5">
            <a:hlinkClick action="ppaction://hlinksldjump" r:id="rId3"/>
          </p:cNvPr>
          <p:cNvSpPr/>
          <p:nvPr/>
        </p:nvSpPr>
        <p:spPr>
          <a:xfrm>
            <a:off x="9356467"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6"/>
          <p:cNvSpPr txBox="1"/>
          <p:nvPr>
            <p:ph type="title"/>
          </p:nvPr>
        </p:nvSpPr>
        <p:spPr>
          <a:xfrm>
            <a:off x="609600" y="274638"/>
            <a:ext cx="10972800" cy="89925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Noodle Tag</a:t>
            </a:r>
            <a:endParaRPr/>
          </a:p>
        </p:txBody>
      </p:sp>
      <p:sp>
        <p:nvSpPr>
          <p:cNvPr id="140" name="Google Shape;140;p6"/>
          <p:cNvSpPr txBox="1"/>
          <p:nvPr>
            <p:ph idx="1" type="body"/>
          </p:nvPr>
        </p:nvSpPr>
        <p:spPr>
          <a:xfrm>
            <a:off x="259492" y="1198605"/>
            <a:ext cx="11697730" cy="5486400"/>
          </a:xfrm>
          <a:prstGeom prst="rect">
            <a:avLst/>
          </a:prstGeom>
          <a:noFill/>
          <a:ln>
            <a:noFill/>
          </a:ln>
        </p:spPr>
        <p:txBody>
          <a:bodyPr anchorCtr="0" anchor="t" bIns="45700" lIns="91425" spcFirstLastPara="1" rIns="91425" wrap="square" tIns="45700">
            <a:normAutofit lnSpcReduction="10000"/>
          </a:bodyPr>
          <a:lstStyle/>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Two students are selected to be taggers. Each one is given a noodle tag.</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rest of the class spread out around the designated space. </a:t>
            </a:r>
            <a:endParaRPr b="1" sz="1800">
              <a:latin typeface="Arial"/>
              <a:ea typeface="Arial"/>
              <a:cs typeface="Arial"/>
              <a:sym typeface="Arial"/>
            </a:endParaRPr>
          </a:p>
          <a:p>
            <a:pPr indent="0" lvl="0" marL="457200" rtl="0" algn="l">
              <a:spcBef>
                <a:spcPts val="0"/>
              </a:spcBef>
              <a:spcAft>
                <a:spcPts val="0"/>
              </a:spcAft>
              <a:buClr>
                <a:schemeClr val="dk1"/>
              </a:buClr>
              <a:buSzPts val="1100"/>
              <a:buFont typeface="Arial"/>
              <a:buNone/>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When a student is tagged they link arms with the student that tagged them to make a chain. The new student joins on at the front of the chain and is given the noodle to become the new tagger. </a:t>
            </a:r>
            <a:endParaRPr b="1" sz="1800">
              <a:latin typeface="Arial"/>
              <a:ea typeface="Arial"/>
              <a:cs typeface="Arial"/>
              <a:sym typeface="Arial"/>
            </a:endParaRPr>
          </a:p>
          <a:p>
            <a:pPr indent="0" lvl="0" marL="457200" rtl="0" algn="l">
              <a:spcBef>
                <a:spcPts val="0"/>
              </a:spcBef>
              <a:spcAft>
                <a:spcPts val="0"/>
              </a:spcAft>
              <a:buClr>
                <a:schemeClr val="dk1"/>
              </a:buClr>
              <a:buSzPts val="1100"/>
              <a:buFont typeface="Arial"/>
              <a:buNone/>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When everyone has been tagged, two teams will have been created.</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front tagger of one team needs to try and tag the tail, the last person of the other team. The first team to do this is the winner. Or if a chain breaks during the game the other chain wins. </a:t>
            </a:r>
            <a:endParaRPr b="1" sz="1800">
              <a:latin typeface="Arial"/>
              <a:ea typeface="Arial"/>
              <a:cs typeface="Arial"/>
              <a:sym typeface="Arial"/>
            </a:endParaRPr>
          </a:p>
          <a:p>
            <a:pPr indent="0" lvl="0" marL="457200" rtl="0" algn="l">
              <a:spcBef>
                <a:spcPts val="0"/>
              </a:spcBef>
              <a:spcAft>
                <a:spcPts val="0"/>
              </a:spcAft>
              <a:buClr>
                <a:schemeClr val="dk1"/>
              </a:buClr>
              <a:buSzPts val="1100"/>
              <a:buFont typeface="Arial"/>
              <a:buNone/>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As teams start to be made it is important they work together and do not break apart, ruining the chain. </a:t>
            </a:r>
            <a:endParaRPr b="1" sz="1800">
              <a:latin typeface="Arial"/>
              <a:ea typeface="Arial"/>
              <a:cs typeface="Arial"/>
              <a:sym typeface="Arial"/>
            </a:endParaRPr>
          </a:p>
          <a:p>
            <a:pPr indent="0" lvl="0" marL="457200" rtl="0" algn="l">
              <a:spcBef>
                <a:spcPts val="0"/>
              </a:spcBef>
              <a:spcAft>
                <a:spcPts val="0"/>
              </a:spcAft>
              <a:buClr>
                <a:schemeClr val="dk1"/>
              </a:buClr>
              <a:buSzPts val="1100"/>
              <a:buFont typeface="Arial"/>
              <a:buNone/>
            </a:pPr>
            <a:r>
              <a:t/>
            </a:r>
            <a:endParaRPr b="1" sz="1800">
              <a:latin typeface="Arial"/>
              <a:ea typeface="Arial"/>
              <a:cs typeface="Arial"/>
              <a:sym typeface="Arial"/>
            </a:endParaRPr>
          </a:p>
          <a:p>
            <a:pPr indent="0" lvl="0" marL="0" rtl="0" algn="l">
              <a:lnSpc>
                <a:spcPct val="144000"/>
              </a:lnSpc>
              <a:spcBef>
                <a:spcPts val="0"/>
              </a:spcBef>
              <a:spcAft>
                <a:spcPts val="0"/>
              </a:spcAft>
              <a:buClr>
                <a:schemeClr val="dk1"/>
              </a:buClr>
              <a:buSzPts val="1100"/>
              <a:buFont typeface="Arial"/>
              <a:buNone/>
            </a:pPr>
            <a:r>
              <a:rPr b="1" lang="en-GB" sz="1800" u="sng">
                <a:latin typeface="Arial"/>
                <a:ea typeface="Arial"/>
                <a:cs typeface="Arial"/>
                <a:sym typeface="Arial"/>
              </a:rPr>
              <a:t>NOTE: </a:t>
            </a:r>
            <a:r>
              <a:rPr b="1" lang="en-GB" sz="1800">
                <a:latin typeface="Arial"/>
                <a:ea typeface="Arial"/>
                <a:cs typeface="Arial"/>
                <a:sym typeface="Arial"/>
              </a:rPr>
              <a:t>It is important to talk about tagging rules with the noodle. </a:t>
            </a:r>
            <a:endParaRPr b="1" sz="1800"/>
          </a:p>
          <a:p>
            <a:pPr indent="0" lvl="0" marL="342900" rtl="0" algn="l">
              <a:lnSpc>
                <a:spcPct val="100000"/>
              </a:lnSpc>
              <a:spcBef>
                <a:spcPts val="640"/>
              </a:spcBef>
              <a:spcAft>
                <a:spcPts val="0"/>
              </a:spcAft>
              <a:buSzPts val="1946"/>
              <a:buNone/>
            </a:pPr>
            <a:r>
              <a:t/>
            </a:r>
            <a:endParaRPr b="1"/>
          </a:p>
        </p:txBody>
      </p:sp>
      <p:sp>
        <p:nvSpPr>
          <p:cNvPr id="141" name="Google Shape;141;p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7"/>
          <p:cNvSpPr txBox="1"/>
          <p:nvPr>
            <p:ph type="title"/>
          </p:nvPr>
        </p:nvSpPr>
        <p:spPr>
          <a:xfrm>
            <a:off x="564080" y="-5448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Queen’s Orders</a:t>
            </a:r>
            <a:endParaRPr/>
          </a:p>
        </p:txBody>
      </p:sp>
      <p:sp>
        <p:nvSpPr>
          <p:cNvPr id="147" name="Google Shape;147;p7"/>
          <p:cNvSpPr txBox="1"/>
          <p:nvPr>
            <p:ph idx="1" type="body"/>
          </p:nvPr>
        </p:nvSpPr>
        <p:spPr>
          <a:xfrm>
            <a:off x="142504" y="1088514"/>
            <a:ext cx="11804077" cy="5571777"/>
          </a:xfrm>
          <a:prstGeom prst="rect">
            <a:avLst/>
          </a:prstGeom>
          <a:noFill/>
          <a:ln>
            <a:noFill/>
          </a:ln>
        </p:spPr>
        <p:txBody>
          <a:bodyPr anchorCtr="0" anchor="t" bIns="45700" lIns="91425" spcFirstLastPara="1" rIns="91425" wrap="square" tIns="45700">
            <a:normAutofit/>
          </a:bodyPr>
          <a:lstStyle/>
          <a:p>
            <a:pPr indent="-342900" lvl="0" marL="457200" rtl="0" algn="l">
              <a:spcBef>
                <a:spcPts val="0"/>
              </a:spcBef>
              <a:spcAft>
                <a:spcPts val="0"/>
              </a:spcAft>
              <a:buSzPts val="1800"/>
              <a:buChar char="•"/>
            </a:pPr>
            <a:r>
              <a:rPr b="1" lang="en-GB" sz="1800">
                <a:latin typeface="Arial"/>
                <a:ea typeface="Arial"/>
                <a:cs typeface="Arial"/>
                <a:sym typeface="Arial"/>
              </a:rPr>
              <a:t>Students walk about the room in the manner given.</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person selected to give the Queen’s order stops and says loudly, “ Hear ye! Hear Ye!”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Everyone stops walking and looks at them while saying, “What should we do?”</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Queen's speaker replies, “The queen orders you to….” and they add in something everyone will mime.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Everyone replies, “How do we do that?”</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Queen’s speaker replies, “ Like this.” Then mimes what they have said everyone must do.</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Everyone watches, then replies, “You mean like this?” Then they do exactly what the selected person did. Not their own version but what they saw.</a:t>
            </a:r>
            <a:endParaRPr b="1" sz="1800">
              <a:latin typeface="Arial"/>
              <a:ea typeface="Arial"/>
              <a:cs typeface="Arial"/>
              <a:sym typeface="Arial"/>
            </a:endParaRPr>
          </a:p>
          <a:p>
            <a:pPr indent="-342900" lvl="0" marL="457200" rtl="0" algn="l">
              <a:spcBef>
                <a:spcPts val="0"/>
              </a:spcBef>
              <a:spcAft>
                <a:spcPts val="0"/>
              </a:spcAft>
              <a:buSzPts val="1800"/>
              <a:buChar char="•"/>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Once everyone is moving again in the manner given, the Queen's speaker taps someone on the shoulder to become the new Queen’s speaker, with new orders.</a:t>
            </a:r>
            <a:endParaRPr b="1" sz="1800">
              <a:latin typeface="Arial"/>
              <a:ea typeface="Arial"/>
              <a:cs typeface="Arial"/>
              <a:sym typeface="Arial"/>
            </a:endParaRPr>
          </a:p>
          <a:p>
            <a:pPr indent="0" lvl="0" marL="457200" rtl="0" algn="l">
              <a:lnSpc>
                <a:spcPct val="100000"/>
              </a:lnSpc>
              <a:spcBef>
                <a:spcPts val="1080"/>
              </a:spcBef>
              <a:spcAft>
                <a:spcPts val="0"/>
              </a:spcAft>
              <a:buNone/>
            </a:pPr>
            <a:r>
              <a:t/>
            </a:r>
            <a:endParaRPr b="1" sz="2400"/>
          </a:p>
        </p:txBody>
      </p:sp>
      <p:sp>
        <p:nvSpPr>
          <p:cNvPr id="148" name="Google Shape;148;p7">
            <a:hlinkClick action="ppaction://hlinksldjump" r:id="rId3"/>
          </p:cNvPr>
          <p:cNvSpPr/>
          <p:nvPr/>
        </p:nvSpPr>
        <p:spPr>
          <a:xfrm>
            <a:off x="9381181"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Zookeeper</a:t>
            </a:r>
            <a:endParaRPr/>
          </a:p>
        </p:txBody>
      </p:sp>
      <p:sp>
        <p:nvSpPr>
          <p:cNvPr id="154" name="Google Shape;154;p8"/>
          <p:cNvSpPr txBox="1"/>
          <p:nvPr>
            <p:ph idx="1" type="body"/>
          </p:nvPr>
        </p:nvSpPr>
        <p:spPr>
          <a:xfrm>
            <a:off x="0" y="1332550"/>
            <a:ext cx="11904300" cy="5697300"/>
          </a:xfrm>
          <a:prstGeom prst="rect">
            <a:avLst/>
          </a:prstGeom>
          <a:noFill/>
          <a:ln>
            <a:noFill/>
          </a:ln>
        </p:spPr>
        <p:txBody>
          <a:bodyPr anchorCtr="0" anchor="t" bIns="45700" lIns="91425" spcFirstLastPara="1" rIns="91425" wrap="square" tIns="45700">
            <a:normAutofit fontScale="40000" lnSpcReduction="10000"/>
          </a:bodyPr>
          <a:lstStyle/>
          <a:p>
            <a:pPr indent="-352780" lvl="0" marL="457200" rtl="0" algn="l">
              <a:lnSpc>
                <a:spcPct val="100000"/>
              </a:lnSpc>
              <a:spcBef>
                <a:spcPts val="1100"/>
              </a:spcBef>
              <a:spcAft>
                <a:spcPts val="0"/>
              </a:spcAft>
              <a:buClr>
                <a:srgbClr val="212121"/>
              </a:buClr>
              <a:buSzPct val="100000"/>
              <a:buFont typeface="Nunito"/>
              <a:buChar char="•"/>
            </a:pPr>
            <a:r>
              <a:rPr b="1" lang="en-GB" sz="4887">
                <a:solidFill>
                  <a:srgbClr val="212121"/>
                </a:solidFill>
                <a:latin typeface="Nunito"/>
                <a:ea typeface="Nunito"/>
                <a:cs typeface="Nunito"/>
                <a:sym typeface="Nunito"/>
              </a:rPr>
              <a:t>Students are to make the said animal with the number of people mentioned. </a:t>
            </a:r>
            <a:endParaRPr b="1" sz="4887">
              <a:solidFill>
                <a:srgbClr val="212121"/>
              </a:solidFill>
              <a:latin typeface="Nunito"/>
              <a:ea typeface="Nunito"/>
              <a:cs typeface="Nunito"/>
              <a:sym typeface="Nunito"/>
            </a:endParaRPr>
          </a:p>
          <a:p>
            <a:pPr indent="-352780" lvl="0" marL="457200" rtl="0" algn="l">
              <a:lnSpc>
                <a:spcPct val="100000"/>
              </a:lnSpc>
              <a:spcBef>
                <a:spcPts val="0"/>
              </a:spcBef>
              <a:spcAft>
                <a:spcPts val="0"/>
              </a:spcAft>
              <a:buClr>
                <a:srgbClr val="212121"/>
              </a:buClr>
              <a:buSzPct val="100000"/>
              <a:buFont typeface="Nunito"/>
              <a:buChar char="•"/>
            </a:pPr>
            <a:r>
              <a:rPr b="1" i="1" lang="en-GB" sz="4887">
                <a:solidFill>
                  <a:srgbClr val="212121"/>
                </a:solidFill>
                <a:latin typeface="Nunito"/>
                <a:ea typeface="Nunito"/>
                <a:cs typeface="Nunito"/>
                <a:sym typeface="Nunito"/>
              </a:rPr>
              <a:t>Example: Monkey-2. Two students get together to create a monkey.</a:t>
            </a:r>
            <a:endParaRPr b="1" sz="4887">
              <a:solidFill>
                <a:srgbClr val="212121"/>
              </a:solidFill>
              <a:latin typeface="Nunito"/>
              <a:ea typeface="Nunito"/>
              <a:cs typeface="Nunito"/>
              <a:sym typeface="Nunito"/>
            </a:endParaRPr>
          </a:p>
          <a:p>
            <a:pPr indent="-352780" lvl="0" marL="457200" rtl="0" algn="l">
              <a:lnSpc>
                <a:spcPct val="100000"/>
              </a:lnSpc>
              <a:spcBef>
                <a:spcPts val="0"/>
              </a:spcBef>
              <a:spcAft>
                <a:spcPts val="0"/>
              </a:spcAft>
              <a:buClr>
                <a:srgbClr val="212121"/>
              </a:buClr>
              <a:buSzPct val="100000"/>
              <a:buFont typeface="Nunito"/>
              <a:buChar char="•"/>
            </a:pPr>
            <a:r>
              <a:rPr b="1" lang="en-GB" sz="4887">
                <a:solidFill>
                  <a:srgbClr val="212121"/>
                </a:solidFill>
                <a:latin typeface="Nunito"/>
                <a:ea typeface="Nunito"/>
                <a:cs typeface="Nunito"/>
                <a:sym typeface="Nunito"/>
              </a:rPr>
              <a:t>Students that do not manage to get into a group go into the zookeeper's cage as the animal they were trying to create. </a:t>
            </a:r>
            <a:endParaRPr b="1" sz="4887">
              <a:solidFill>
                <a:srgbClr val="212121"/>
              </a:solidFill>
              <a:latin typeface="Nunito"/>
              <a:ea typeface="Nunito"/>
              <a:cs typeface="Nunito"/>
              <a:sym typeface="Nunito"/>
            </a:endParaRPr>
          </a:p>
          <a:p>
            <a:pPr indent="-352780" lvl="0" marL="457200" rtl="0" algn="l">
              <a:lnSpc>
                <a:spcPct val="100000"/>
              </a:lnSpc>
              <a:spcBef>
                <a:spcPts val="0"/>
              </a:spcBef>
              <a:spcAft>
                <a:spcPts val="0"/>
              </a:spcAft>
              <a:buClr>
                <a:srgbClr val="212121"/>
              </a:buClr>
              <a:buSzPct val="100000"/>
              <a:buFont typeface="Nunito"/>
              <a:buChar char="•"/>
            </a:pPr>
            <a:r>
              <a:rPr b="1" i="1" lang="en-GB" sz="4887">
                <a:solidFill>
                  <a:srgbClr val="212121"/>
                </a:solidFill>
                <a:latin typeface="Nunito"/>
                <a:ea typeface="Nunito"/>
                <a:cs typeface="Nunito"/>
                <a:sym typeface="Nunito"/>
              </a:rPr>
              <a:t>Example: If they get out on a call for Monkey's then they enter the zookeeper's cage as a monkey.</a:t>
            </a:r>
            <a:endParaRPr b="1" i="1" sz="4887">
              <a:solidFill>
                <a:srgbClr val="212121"/>
              </a:solidFill>
              <a:latin typeface="Nunito"/>
              <a:ea typeface="Nunito"/>
              <a:cs typeface="Nunito"/>
              <a:sym typeface="Nunito"/>
            </a:endParaRPr>
          </a:p>
          <a:p>
            <a:pPr indent="-352780" lvl="0" marL="457200" rtl="0" algn="l">
              <a:lnSpc>
                <a:spcPct val="100000"/>
              </a:lnSpc>
              <a:spcBef>
                <a:spcPts val="0"/>
              </a:spcBef>
              <a:spcAft>
                <a:spcPts val="0"/>
              </a:spcAft>
              <a:buClr>
                <a:srgbClr val="212121"/>
              </a:buClr>
              <a:buSzPct val="100000"/>
              <a:buFont typeface="Nunito"/>
              <a:buChar char="•"/>
            </a:pPr>
            <a:r>
              <a:rPr b="1" lang="en-GB" sz="4887">
                <a:solidFill>
                  <a:srgbClr val="212121"/>
                </a:solidFill>
                <a:latin typeface="Nunito"/>
                <a:ea typeface="Nunito"/>
                <a:cs typeface="Nunito"/>
                <a:sym typeface="Nunito"/>
              </a:rPr>
              <a:t>Students can get out of the cage when their animal is called. They try to match up with a group. If they do not manage this they return to the zookeeper's cage. If they manage to make a group and someone else does not, that person must enter the cage as the animal called. </a:t>
            </a:r>
            <a:endParaRPr b="1" sz="4887">
              <a:solidFill>
                <a:srgbClr val="212121"/>
              </a:solidFill>
              <a:latin typeface="Nunito"/>
              <a:ea typeface="Nunito"/>
              <a:cs typeface="Nunito"/>
              <a:sym typeface="Nunito"/>
            </a:endParaRPr>
          </a:p>
          <a:p>
            <a:pPr indent="-352780" lvl="0" marL="457200" rtl="0" algn="l">
              <a:lnSpc>
                <a:spcPct val="100000"/>
              </a:lnSpc>
              <a:spcBef>
                <a:spcPts val="0"/>
              </a:spcBef>
              <a:spcAft>
                <a:spcPts val="0"/>
              </a:spcAft>
              <a:buClr>
                <a:srgbClr val="212121"/>
              </a:buClr>
              <a:buSzPct val="100000"/>
              <a:buFont typeface="Nunito"/>
              <a:buChar char="•"/>
            </a:pPr>
            <a:r>
              <a:rPr b="1" i="1" lang="en-GB" sz="4887">
                <a:solidFill>
                  <a:srgbClr val="212121"/>
                </a:solidFill>
                <a:latin typeface="Nunito"/>
                <a:ea typeface="Nunito"/>
                <a:cs typeface="Nunito"/>
                <a:sym typeface="Nunito"/>
              </a:rPr>
              <a:t>Before you start you could discuss what kind of animals are in the zoo and what features they have.Also how the groups might make the animals. Have a few practice runs.</a:t>
            </a:r>
            <a:endParaRPr b="1" i="1" sz="4887">
              <a:solidFill>
                <a:srgbClr val="212121"/>
              </a:solidFill>
              <a:latin typeface="Nunito"/>
              <a:ea typeface="Nunito"/>
              <a:cs typeface="Nunito"/>
              <a:sym typeface="Nunito"/>
            </a:endParaRPr>
          </a:p>
          <a:p>
            <a:pPr indent="0" lvl="0" marL="0" rtl="0" algn="l">
              <a:lnSpc>
                <a:spcPct val="100000"/>
              </a:lnSpc>
              <a:spcBef>
                <a:spcPts val="1100"/>
              </a:spcBef>
              <a:spcAft>
                <a:spcPts val="0"/>
              </a:spcAft>
              <a:buSzPct val="92081"/>
              <a:buNone/>
            </a:pPr>
            <a:r>
              <a:rPr b="1" i="1" lang="en-GB" sz="4887" u="sng">
                <a:solidFill>
                  <a:srgbClr val="212121"/>
                </a:solidFill>
                <a:latin typeface="Nunito"/>
                <a:ea typeface="Nunito"/>
                <a:cs typeface="Nunito"/>
                <a:sym typeface="Nunito"/>
              </a:rPr>
              <a:t>Ideas</a:t>
            </a:r>
            <a:endParaRPr b="1" i="1" sz="4887" u="sng">
              <a:solidFill>
                <a:srgbClr val="212121"/>
              </a:solidFill>
              <a:latin typeface="Nunito"/>
              <a:ea typeface="Nunito"/>
              <a:cs typeface="Nunito"/>
              <a:sym typeface="Nunito"/>
            </a:endParaRPr>
          </a:p>
          <a:p>
            <a:pPr indent="0" lvl="0" marL="457200" rtl="0" algn="l">
              <a:lnSpc>
                <a:spcPct val="100000"/>
              </a:lnSpc>
              <a:spcBef>
                <a:spcPts val="1200"/>
              </a:spcBef>
              <a:spcAft>
                <a:spcPts val="0"/>
              </a:spcAft>
              <a:buSzPct val="92081"/>
              <a:buNone/>
            </a:pPr>
            <a:r>
              <a:rPr b="1" i="1" lang="en-GB" sz="4887">
                <a:solidFill>
                  <a:srgbClr val="212121"/>
                </a:solidFill>
                <a:latin typeface="Nunito"/>
                <a:ea typeface="Nunito"/>
                <a:cs typeface="Nunito"/>
                <a:sym typeface="Nunito"/>
              </a:rPr>
              <a:t>Elephant - large ears, trunk(2 people - stand one in front of the other. one is the ears the other is the trunk.)</a:t>
            </a:r>
            <a:endParaRPr b="1" i="1" sz="4887">
              <a:solidFill>
                <a:srgbClr val="212121"/>
              </a:solidFill>
              <a:latin typeface="Nunito"/>
              <a:ea typeface="Nunito"/>
              <a:cs typeface="Nunito"/>
              <a:sym typeface="Nunito"/>
            </a:endParaRPr>
          </a:p>
          <a:p>
            <a:pPr indent="0" lvl="0" marL="457200" rtl="0" algn="l">
              <a:lnSpc>
                <a:spcPct val="100000"/>
              </a:lnSpc>
              <a:spcBef>
                <a:spcPts val="1200"/>
              </a:spcBef>
              <a:spcAft>
                <a:spcPts val="0"/>
              </a:spcAft>
              <a:buSzPct val="92081"/>
              <a:buNone/>
            </a:pPr>
            <a:r>
              <a:rPr b="1" i="1" lang="en-GB" sz="4887">
                <a:solidFill>
                  <a:srgbClr val="212121"/>
                </a:solidFill>
                <a:latin typeface="Nunito"/>
                <a:ea typeface="Nunito"/>
                <a:cs typeface="Nunito"/>
                <a:sym typeface="Nunito"/>
              </a:rPr>
              <a:t>Crocodile - long tail, big mouth (3 people - one make the mouth, one is the body and one is the tail.)</a:t>
            </a:r>
            <a:endParaRPr b="1" i="1" sz="4887">
              <a:solidFill>
                <a:srgbClr val="212121"/>
              </a:solidFill>
              <a:latin typeface="Nunito"/>
              <a:ea typeface="Nunito"/>
              <a:cs typeface="Nunito"/>
              <a:sym typeface="Nunito"/>
            </a:endParaRPr>
          </a:p>
          <a:p>
            <a:pPr indent="0" lvl="0" marL="457200" rtl="0" algn="l">
              <a:lnSpc>
                <a:spcPct val="100000"/>
              </a:lnSpc>
              <a:spcBef>
                <a:spcPts val="1200"/>
              </a:spcBef>
              <a:spcAft>
                <a:spcPts val="0"/>
              </a:spcAft>
              <a:buSzPct val="92081"/>
              <a:buNone/>
            </a:pPr>
            <a:r>
              <a:rPr b="1" i="1" lang="en-GB" sz="4887">
                <a:solidFill>
                  <a:srgbClr val="212121"/>
                </a:solidFill>
                <a:latin typeface="Nunito"/>
                <a:ea typeface="Nunito"/>
                <a:cs typeface="Nunito"/>
                <a:sym typeface="Nunito"/>
              </a:rPr>
              <a:t>Shark - fin, tail, big mouth (3 people - one is the mouth, one the fin, one the tail.)</a:t>
            </a:r>
            <a:endParaRPr b="1" i="1" sz="4887">
              <a:solidFill>
                <a:srgbClr val="212121"/>
              </a:solidFill>
              <a:latin typeface="Nunito"/>
              <a:ea typeface="Nunito"/>
              <a:cs typeface="Nunito"/>
              <a:sym typeface="Nunito"/>
            </a:endParaRPr>
          </a:p>
          <a:p>
            <a:pPr indent="0" lvl="0" marL="0" rtl="0" algn="l">
              <a:lnSpc>
                <a:spcPct val="100000"/>
              </a:lnSpc>
              <a:spcBef>
                <a:spcPts val="1200"/>
              </a:spcBef>
              <a:spcAft>
                <a:spcPts val="0"/>
              </a:spcAft>
              <a:buSzPct val="375000"/>
              <a:buNone/>
            </a:pPr>
            <a:r>
              <a:t/>
            </a:r>
            <a:endParaRPr b="1" i="1" sz="1200">
              <a:solidFill>
                <a:srgbClr val="212121"/>
              </a:solidFill>
              <a:latin typeface="Nunito"/>
              <a:ea typeface="Nunito"/>
              <a:cs typeface="Nunito"/>
              <a:sym typeface="Nunito"/>
            </a:endParaRPr>
          </a:p>
          <a:p>
            <a:pPr indent="0" lvl="0" marL="342900" rtl="0" algn="l">
              <a:lnSpc>
                <a:spcPct val="100000"/>
              </a:lnSpc>
              <a:spcBef>
                <a:spcPts val="1144"/>
              </a:spcBef>
              <a:spcAft>
                <a:spcPts val="0"/>
              </a:spcAft>
              <a:buSzPct val="140625"/>
              <a:buNone/>
            </a:pPr>
            <a:r>
              <a:t/>
            </a:r>
            <a:endParaRPr b="1"/>
          </a:p>
        </p:txBody>
      </p:sp>
      <p:sp>
        <p:nvSpPr>
          <p:cNvPr id="155" name="Google Shape;155;p8">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9"/>
          <p:cNvSpPr txBox="1"/>
          <p:nvPr>
            <p:ph type="title"/>
          </p:nvPr>
        </p:nvSpPr>
        <p:spPr>
          <a:xfrm>
            <a:off x="0" y="-200375"/>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Upstage, Downstage</a:t>
            </a:r>
            <a:endParaRPr/>
          </a:p>
        </p:txBody>
      </p:sp>
      <p:sp>
        <p:nvSpPr>
          <p:cNvPr id="161" name="Google Shape;161;p9"/>
          <p:cNvSpPr txBox="1"/>
          <p:nvPr>
            <p:ph idx="1" type="body"/>
          </p:nvPr>
        </p:nvSpPr>
        <p:spPr>
          <a:xfrm>
            <a:off x="0" y="1033153"/>
            <a:ext cx="11582400" cy="5602425"/>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2400"/>
              <a:buChar char="•"/>
            </a:pPr>
            <a:r>
              <a:rPr b="1" lang="en-GB" sz="2400"/>
              <a:t>Stand at one end of the room. The Director will call out actions:</a:t>
            </a:r>
            <a:endParaRPr/>
          </a:p>
          <a:p>
            <a:pPr indent="-285750" lvl="1" marL="742950" rtl="0" algn="l">
              <a:lnSpc>
                <a:spcPct val="100000"/>
              </a:lnSpc>
              <a:spcBef>
                <a:spcPts val="1080"/>
              </a:spcBef>
              <a:spcAft>
                <a:spcPts val="0"/>
              </a:spcAft>
              <a:buClr>
                <a:schemeClr val="dk1"/>
              </a:buClr>
              <a:buSzPts val="2400"/>
              <a:buChar char="–"/>
            </a:pPr>
            <a:r>
              <a:rPr b="1" lang="en-GB" sz="2400"/>
              <a:t>‘Upstage Left / Downstage Left / Upstage Right / Downstage Right / Centre Stage - move to different parts of the room </a:t>
            </a:r>
            <a:endParaRPr/>
          </a:p>
          <a:p>
            <a:pPr indent="-285750" lvl="1" marL="742950" rtl="0" algn="l">
              <a:lnSpc>
                <a:spcPct val="100000"/>
              </a:lnSpc>
              <a:spcBef>
                <a:spcPts val="1080"/>
              </a:spcBef>
              <a:spcAft>
                <a:spcPts val="0"/>
              </a:spcAft>
              <a:buClr>
                <a:schemeClr val="dk1"/>
              </a:buClr>
              <a:buSzPts val="2400"/>
              <a:buChar char="–"/>
            </a:pPr>
            <a:r>
              <a:rPr b="1" lang="en-GB" sz="2400"/>
              <a:t>‘Curtain Call’ – all line up at the front and bow</a:t>
            </a:r>
            <a:endParaRPr b="1" sz="2400"/>
          </a:p>
          <a:p>
            <a:pPr indent="-285750" lvl="1" marL="742950" rtl="0" algn="l">
              <a:lnSpc>
                <a:spcPct val="100000"/>
              </a:lnSpc>
              <a:spcBef>
                <a:spcPts val="1080"/>
              </a:spcBef>
              <a:spcAft>
                <a:spcPts val="0"/>
              </a:spcAft>
              <a:buClr>
                <a:schemeClr val="dk1"/>
              </a:buClr>
              <a:buSzPts val="2400"/>
              <a:buChar char="–"/>
            </a:pPr>
            <a:r>
              <a:rPr b="1" lang="en-GB" sz="2400"/>
              <a:t>‘Tragedy’ – die, dramatically falling to the floor</a:t>
            </a:r>
            <a:endParaRPr/>
          </a:p>
          <a:p>
            <a:pPr indent="-285750" lvl="1" marL="742950" rtl="0" algn="l">
              <a:lnSpc>
                <a:spcPct val="100000"/>
              </a:lnSpc>
              <a:spcBef>
                <a:spcPts val="1080"/>
              </a:spcBef>
              <a:spcAft>
                <a:spcPts val="0"/>
              </a:spcAft>
              <a:buClr>
                <a:schemeClr val="dk1"/>
              </a:buClr>
              <a:buSzPts val="2400"/>
              <a:buChar char="–"/>
            </a:pPr>
            <a:r>
              <a:rPr b="1" lang="en-GB" sz="2400"/>
              <a:t>‘Romance’ – find a partner and one person proposes</a:t>
            </a:r>
            <a:endParaRPr/>
          </a:p>
          <a:p>
            <a:pPr indent="-285750" lvl="1" marL="742950" rtl="0" algn="l">
              <a:lnSpc>
                <a:spcPct val="100000"/>
              </a:lnSpc>
              <a:spcBef>
                <a:spcPts val="1080"/>
              </a:spcBef>
              <a:spcAft>
                <a:spcPts val="0"/>
              </a:spcAft>
              <a:buClr>
                <a:schemeClr val="dk1"/>
              </a:buClr>
              <a:buSzPts val="2400"/>
              <a:buChar char="–"/>
            </a:pPr>
            <a:r>
              <a:rPr b="1" lang="en-GB" sz="2400"/>
              <a:t>‘Spotlight’ – stand still, one hand on hip, one hand in the air</a:t>
            </a:r>
            <a:endParaRPr/>
          </a:p>
          <a:p>
            <a:pPr indent="-285750" lvl="1" marL="742950" rtl="0" algn="l">
              <a:lnSpc>
                <a:spcPct val="100000"/>
              </a:lnSpc>
              <a:spcBef>
                <a:spcPts val="1080"/>
              </a:spcBef>
              <a:spcAft>
                <a:spcPts val="0"/>
              </a:spcAft>
              <a:buClr>
                <a:schemeClr val="dk1"/>
              </a:buClr>
              <a:buSzPts val="2400"/>
              <a:buChar char="–"/>
            </a:pPr>
            <a:r>
              <a:rPr b="1" lang="en-GB" sz="2400"/>
              <a:t>‘Thriller’ – stand and look scared</a:t>
            </a:r>
            <a:endParaRPr/>
          </a:p>
          <a:p>
            <a:pPr indent="-285750" lvl="1" marL="742950" rtl="0" algn="l">
              <a:lnSpc>
                <a:spcPct val="100000"/>
              </a:lnSpc>
              <a:spcBef>
                <a:spcPts val="1080"/>
              </a:spcBef>
              <a:spcAft>
                <a:spcPts val="0"/>
              </a:spcAft>
              <a:buClr>
                <a:schemeClr val="dk1"/>
              </a:buClr>
              <a:buSzPts val="2400"/>
              <a:buChar char="–"/>
            </a:pPr>
            <a:r>
              <a:rPr b="1" lang="en-GB" sz="2400"/>
              <a:t>‘Action’ – stand still, bend the knees, have hands/fists ready to box</a:t>
            </a:r>
            <a:br>
              <a:rPr b="1" lang="en-GB" sz="2400"/>
            </a:br>
            <a:endParaRPr b="1" sz="2400"/>
          </a:p>
          <a:p>
            <a:pPr indent="-342900" lvl="0" marL="342900" rtl="0" algn="l">
              <a:lnSpc>
                <a:spcPct val="100000"/>
              </a:lnSpc>
              <a:spcBef>
                <a:spcPts val="1080"/>
              </a:spcBef>
              <a:spcAft>
                <a:spcPts val="0"/>
              </a:spcAft>
              <a:buClr>
                <a:schemeClr val="dk1"/>
              </a:buClr>
              <a:buSzPts val="2400"/>
              <a:buChar char="•"/>
            </a:pPr>
            <a:r>
              <a:rPr b="1" lang="en-GB" sz="2400"/>
              <a:t>Only do the action if the Director says “Director says….” first – if not, you’re out</a:t>
            </a:r>
            <a:endParaRPr/>
          </a:p>
        </p:txBody>
      </p:sp>
      <p:sp>
        <p:nvSpPr>
          <p:cNvPr id="162" name="Google Shape;162;p9">
            <a:hlinkClick action="ppaction://hlinksldjump" r:id="rId3"/>
          </p:cNvPr>
          <p:cNvSpPr/>
          <p:nvPr/>
        </p:nvSpPr>
        <p:spPr>
          <a:xfrm>
            <a:off x="9381182" y="18157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2013-02-01T17:12:11Z</dcterms:created>
  <dc:creator>Mark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0x0101009D8D46F7FB067A4B94AAE724597EF506</vt:lpwstr>
  </property>
  <property fmtid="{D5CDD505-2E9C-101B-9397-08002B2CF9AE}" pid="3" name="MediaServiceImageTags">
    <vt:lpwstr/>
  </property>
</Properties>
</file>