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12192000"/>
  <p:notesSz cx="6858000" cy="9144000"/>
  <p:embeddedFontLst>
    <p:embeddedFont>
      <p:font typeface="Nuni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32" roundtripDataSignature="AMtx7mifD92lrYGbR/ZAt64/CwnZeAqt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Nunito-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Nunit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Nunito-boldItalic.fntdata"/><Relationship Id="rId30" Type="http://schemas.openxmlformats.org/officeDocument/2006/relationships/font" Target="fonts/Nunito-italic.fntdata"/><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914400" y="2130426"/>
            <a:ext cx="103632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4"/>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3"/>
          <p:cNvSpPr txBox="1"/>
          <p:nvPr>
            <p:ph idx="1" type="body"/>
          </p:nvPr>
        </p:nvSpPr>
        <p:spPr>
          <a:xfrm rot="5400000">
            <a:off x="3833019" y="-1623218"/>
            <a:ext cx="4525963" cy="10972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285038" y="1828802"/>
            <a:ext cx="5851525" cy="27432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4"/>
          <p:cNvSpPr txBox="1"/>
          <p:nvPr>
            <p:ph idx="1" type="body"/>
          </p:nvPr>
        </p:nvSpPr>
        <p:spPr>
          <a:xfrm rot="5400000">
            <a:off x="1697038" y="-812799"/>
            <a:ext cx="5851525" cy="80264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25"/>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5"/>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5"/>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6"/>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6"/>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963084" y="4406901"/>
            <a:ext cx="103632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7"/>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7"/>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7"/>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8"/>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8"/>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8"/>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9"/>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9"/>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30"/>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0"/>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0"/>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609601" y="273050"/>
            <a:ext cx="4011084"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1"/>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1"/>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2"/>
          <p:cNvSpPr/>
          <p:nvPr>
            <p:ph idx="2" type="pic"/>
          </p:nvPr>
        </p:nvSpPr>
        <p:spPr>
          <a:xfrm>
            <a:off x="2389717" y="612775"/>
            <a:ext cx="7315200" cy="4114800"/>
          </a:xfrm>
          <a:prstGeom prst="rect">
            <a:avLst/>
          </a:prstGeom>
          <a:noFill/>
          <a:ln>
            <a:noFill/>
          </a:ln>
        </p:spPr>
      </p:sp>
      <p:sp>
        <p:nvSpPr>
          <p:cNvPr id="68" name="Google Shape;68;p32"/>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2"/>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22000"/>
          </a:blip>
          <a:stretch>
            <a:fillRect/>
          </a:stretch>
        </a:blip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slide" Target="/ppt/slid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slide" Target="/ppt/slid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slide" Target="/ppt/slid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slide" Target="/ppt/slid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slide" Target="/ppt/slid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slide" Target="/ppt/slid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slide" Target="/ppt/slid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slide" Target="/ppt/slid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20" Type="http://schemas.openxmlformats.org/officeDocument/2006/relationships/slide" Target="/ppt/slides/slide17.xml"/><Relationship Id="rId11" Type="http://schemas.openxmlformats.org/officeDocument/2006/relationships/slide" Target="/ppt/slides/slide10.xml"/><Relationship Id="rId22" Type="http://schemas.openxmlformats.org/officeDocument/2006/relationships/slide" Target="/ppt/slides/slide22.xml"/><Relationship Id="rId10" Type="http://schemas.openxmlformats.org/officeDocument/2006/relationships/slide" Target="/ppt/slides/slide9.xml"/><Relationship Id="rId21" Type="http://schemas.openxmlformats.org/officeDocument/2006/relationships/slide" Target="/ppt/slides/slide18.xml"/><Relationship Id="rId13" Type="http://schemas.openxmlformats.org/officeDocument/2006/relationships/slide" Target="/ppt/slides/slide14.xml"/><Relationship Id="rId12" Type="http://schemas.openxmlformats.org/officeDocument/2006/relationships/slide" Target="/ppt/slides/slide1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9" Type="http://schemas.openxmlformats.org/officeDocument/2006/relationships/slide" Target="/ppt/slides/slide8.xml"/><Relationship Id="rId15" Type="http://schemas.openxmlformats.org/officeDocument/2006/relationships/slide" Target="/ppt/slides/slide16.xml"/><Relationship Id="rId14" Type="http://schemas.openxmlformats.org/officeDocument/2006/relationships/slide" Target="/ppt/slides/slide15.xml"/><Relationship Id="rId17" Type="http://schemas.openxmlformats.org/officeDocument/2006/relationships/slide" Target="/ppt/slides/slide19.xml"/><Relationship Id="rId16" Type="http://schemas.openxmlformats.org/officeDocument/2006/relationships/slide" Target="/ppt/slides/slide13.xml"/><Relationship Id="rId5" Type="http://schemas.openxmlformats.org/officeDocument/2006/relationships/slide" Target="/ppt/slides/slide5.xml"/><Relationship Id="rId19" Type="http://schemas.openxmlformats.org/officeDocument/2006/relationships/slide" Target="/ppt/slides/slide20.xml"/><Relationship Id="rId6" Type="http://schemas.openxmlformats.org/officeDocument/2006/relationships/slide" Target="/ppt/slides/slide6.xml"/><Relationship Id="rId18" Type="http://schemas.openxmlformats.org/officeDocument/2006/relationships/slide" Target="/ppt/slides/slide21.xml"/><Relationship Id="rId7" Type="http://schemas.openxmlformats.org/officeDocument/2006/relationships/slide" Target="/ppt/slides/slide7.xml"/><Relationship Id="rId8" Type="http://schemas.openxmlformats.org/officeDocument/2006/relationships/slide" Target="/ppt/slides/slide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slide" Target="/ppt/slid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slide" Target="/ppt/slides/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slide" Target="/ppt/slid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914400" y="2422526"/>
            <a:ext cx="10363200" cy="1470025"/>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5400"/>
              <a:buFont typeface="Comic Sans MS"/>
              <a:buNone/>
            </a:pPr>
            <a:r>
              <a:rPr b="1" lang="en-GB" sz="5400" u="sng">
                <a:solidFill>
                  <a:schemeClr val="dk1"/>
                </a:solidFill>
                <a:latin typeface="Comic Sans MS"/>
                <a:ea typeface="Comic Sans MS"/>
                <a:cs typeface="Comic Sans MS"/>
                <a:sym typeface="Comic Sans MS"/>
                <a:hlinkClick action="ppaction://hlinksldjump" r:id="rId3">
                  <a:extLst>
                    <a:ext uri="{A12FA001-AC4F-418D-AE19-62706E023703}">
                      <ahyp:hlinkClr val="tx"/>
                    </a:ext>
                  </a:extLst>
                </a:hlinkClick>
              </a:rPr>
              <a:t>Choose your starter/warm up!</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0"/>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Keeper of The Keys</a:t>
            </a:r>
            <a:endParaRPr/>
          </a:p>
        </p:txBody>
      </p:sp>
      <p:sp>
        <p:nvSpPr>
          <p:cNvPr id="168" name="Google Shape;168;p10"/>
          <p:cNvSpPr txBox="1"/>
          <p:nvPr>
            <p:ph idx="1" type="body"/>
          </p:nvPr>
        </p:nvSpPr>
        <p:spPr>
          <a:xfrm>
            <a:off x="233062" y="1143000"/>
            <a:ext cx="11511634" cy="549635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chemeClr val="dk1"/>
              </a:buClr>
              <a:buSzPct val="100000"/>
              <a:buChar char="•"/>
            </a:pPr>
            <a:r>
              <a:rPr b="1" lang="en-GB"/>
              <a:t>The group sits in a circle. </a:t>
            </a:r>
            <a:endParaRPr/>
          </a:p>
          <a:p>
            <a:pPr indent="-342900" lvl="0" marL="342900" rtl="0" algn="l">
              <a:spcBef>
                <a:spcPts val="1192"/>
              </a:spcBef>
              <a:spcAft>
                <a:spcPts val="0"/>
              </a:spcAft>
              <a:buClr>
                <a:schemeClr val="dk1"/>
              </a:buClr>
              <a:buSzPct val="100000"/>
              <a:buChar char="•"/>
            </a:pPr>
            <a:r>
              <a:rPr b="1" lang="en-GB"/>
              <a:t>A volunteer sits in the middle and is blindfolded, with a bunch of keys placed just in front of them.</a:t>
            </a:r>
            <a:endParaRPr/>
          </a:p>
          <a:p>
            <a:pPr indent="-342900" lvl="0" marL="342900" rtl="0" algn="l">
              <a:spcBef>
                <a:spcPts val="1192"/>
              </a:spcBef>
              <a:spcAft>
                <a:spcPts val="0"/>
              </a:spcAft>
              <a:buClr>
                <a:schemeClr val="dk1"/>
              </a:buClr>
              <a:buSzPct val="100000"/>
              <a:buChar char="•"/>
            </a:pPr>
            <a:r>
              <a:rPr b="1" lang="en-GB"/>
              <a:t>Someone else is selected to creep up and try to steal the keys, returning to their place with them. Whoever is chosen must first sneak around the outside of the circle, re-entering by the space they left. If the keeper hears a sound, they point in that direction.</a:t>
            </a:r>
            <a:endParaRPr/>
          </a:p>
          <a:p>
            <a:pPr indent="-342900" lvl="0" marL="342900" rtl="0" algn="l">
              <a:spcBef>
                <a:spcPts val="1192"/>
              </a:spcBef>
              <a:spcAft>
                <a:spcPts val="0"/>
              </a:spcAft>
              <a:buClr>
                <a:schemeClr val="dk1"/>
              </a:buClr>
              <a:buSzPct val="100000"/>
              <a:buChar char="•"/>
            </a:pPr>
            <a:r>
              <a:rPr b="1" lang="en-GB"/>
              <a:t>If they points at the thief, that person returns to their place and someone else has a go. If the thief manages to take the keys and return to their place, they become the new keeper. </a:t>
            </a:r>
            <a:endParaRPr/>
          </a:p>
          <a:p>
            <a:pPr indent="-342900" lvl="0" marL="342900" rtl="0" algn="l">
              <a:spcBef>
                <a:spcPts val="1192"/>
              </a:spcBef>
              <a:spcAft>
                <a:spcPts val="0"/>
              </a:spcAft>
              <a:buClr>
                <a:schemeClr val="dk1"/>
              </a:buClr>
              <a:buSzPct val="100000"/>
              <a:buChar char="•"/>
            </a:pPr>
            <a:r>
              <a:rPr b="1" lang="en-GB"/>
              <a:t>It is important that every member of the group maintains silence. </a:t>
            </a:r>
            <a:endParaRPr/>
          </a:p>
          <a:p>
            <a:pPr indent="-342900" lvl="0" marL="342900" rtl="0" algn="l">
              <a:spcBef>
                <a:spcPts val="1192"/>
              </a:spcBef>
              <a:spcAft>
                <a:spcPts val="0"/>
              </a:spcAft>
              <a:buClr>
                <a:schemeClr val="dk1"/>
              </a:buClr>
              <a:buSzPct val="100000"/>
              <a:buChar char="•"/>
            </a:pPr>
            <a:r>
              <a:rPr b="1" lang="en-GB"/>
              <a:t>Variation - more than one thief at a time. </a:t>
            </a:r>
            <a:endParaRPr/>
          </a:p>
        </p:txBody>
      </p:sp>
      <p:sp>
        <p:nvSpPr>
          <p:cNvPr id="169" name="Google Shape;169;p10">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1"/>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Daleks</a:t>
            </a:r>
            <a:endParaRPr/>
          </a:p>
        </p:txBody>
      </p:sp>
      <p:sp>
        <p:nvSpPr>
          <p:cNvPr id="175" name="Google Shape;175;p11"/>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fontScale="85000"/>
          </a:bodyPr>
          <a:lstStyle/>
          <a:p>
            <a:pPr indent="-312420" lvl="0" marL="342900" rtl="0" algn="l">
              <a:spcBef>
                <a:spcPts val="2400"/>
              </a:spcBef>
              <a:spcAft>
                <a:spcPts val="0"/>
              </a:spcAft>
              <a:buClr>
                <a:schemeClr val="dk1"/>
              </a:buClr>
              <a:buSzPct val="100000"/>
              <a:buChar char="•"/>
            </a:pPr>
            <a:r>
              <a:rPr b="1" lang="en-GB"/>
              <a:t>Students work in threes. One is the Doctor, the others twoare Daleks.</a:t>
            </a:r>
            <a:endParaRPr b="1"/>
          </a:p>
          <a:p>
            <a:pPr indent="-236855" lvl="0" marL="342900" rtl="0" algn="l">
              <a:spcBef>
                <a:spcPts val="2400"/>
              </a:spcBef>
              <a:spcAft>
                <a:spcPts val="0"/>
              </a:spcAft>
              <a:buSzPct val="56250"/>
              <a:buChar char="•"/>
            </a:pPr>
            <a:r>
              <a:rPr b="1" lang="en-GB"/>
              <a:t>All Daleks stand in the middle of the room. Each Doctor has a designated spot to stand. They are not to follow their Daleks around.</a:t>
            </a:r>
            <a:endParaRPr b="1"/>
          </a:p>
          <a:p>
            <a:pPr indent="-236855" lvl="0" marL="342900" rtl="0" algn="l">
              <a:spcBef>
                <a:spcPts val="2400"/>
              </a:spcBef>
              <a:spcAft>
                <a:spcPts val="0"/>
              </a:spcAft>
              <a:buSzPct val="56250"/>
              <a:buChar char="•"/>
            </a:pPr>
            <a:r>
              <a:rPr b="1" lang="en-GB"/>
              <a:t>Daleks can only walk in straight lines. If they are going to collide with something the Doctor needs to redirect them. </a:t>
            </a:r>
            <a:endParaRPr b="1"/>
          </a:p>
          <a:p>
            <a:pPr indent="-236855" lvl="0" marL="342900" rtl="0" algn="l">
              <a:spcBef>
                <a:spcPts val="2400"/>
              </a:spcBef>
              <a:spcAft>
                <a:spcPts val="0"/>
              </a:spcAft>
              <a:buSzPct val="56250"/>
              <a:buChar char="•"/>
            </a:pPr>
            <a:r>
              <a:rPr b="1" lang="en-GB"/>
              <a:t>If a Dalek collides with something that Dalek is out. </a:t>
            </a:r>
            <a:endParaRPr b="1"/>
          </a:p>
          <a:p>
            <a:pPr indent="-236855" lvl="0" marL="342900" rtl="0" algn="l">
              <a:spcBef>
                <a:spcPts val="2400"/>
              </a:spcBef>
              <a:spcAft>
                <a:spcPts val="0"/>
              </a:spcAft>
              <a:buSzPct val="56250"/>
              <a:buChar char="•"/>
            </a:pPr>
            <a:r>
              <a:rPr b="1" lang="en-GB"/>
              <a:t>The last Dalek standing is the winner.</a:t>
            </a:r>
            <a:endParaRPr b="1"/>
          </a:p>
        </p:txBody>
      </p:sp>
      <p:sp>
        <p:nvSpPr>
          <p:cNvPr id="176" name="Google Shape;176;p11">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2"/>
          <p:cNvSpPr txBox="1"/>
          <p:nvPr>
            <p:ph type="title"/>
          </p:nvPr>
        </p:nvSpPr>
        <p:spPr>
          <a:xfrm>
            <a:off x="609600" y="-263876"/>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Giants, </a:t>
            </a:r>
            <a:r>
              <a:rPr b="1" lang="en-GB" u="sng"/>
              <a:t>Wizards,</a:t>
            </a:r>
            <a:r>
              <a:rPr b="1" lang="en-GB" u="sng"/>
              <a:t> Goblins</a:t>
            </a:r>
            <a:endParaRPr/>
          </a:p>
        </p:txBody>
      </p:sp>
      <p:sp>
        <p:nvSpPr>
          <p:cNvPr id="182" name="Google Shape;182;p12"/>
          <p:cNvSpPr txBox="1"/>
          <p:nvPr>
            <p:ph idx="1" type="body"/>
          </p:nvPr>
        </p:nvSpPr>
        <p:spPr>
          <a:xfrm>
            <a:off x="0" y="677244"/>
            <a:ext cx="11254336" cy="596211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262626"/>
              </a:buClr>
              <a:buSzPts val="2200"/>
              <a:buChar char="•"/>
            </a:pPr>
            <a:r>
              <a:rPr b="1" i="0" lang="en-GB" sz="2200">
                <a:solidFill>
                  <a:srgbClr val="262626"/>
                </a:solidFill>
                <a:latin typeface="Arial"/>
                <a:ea typeface="Arial"/>
                <a:cs typeface="Arial"/>
                <a:sym typeface="Arial"/>
              </a:rPr>
              <a:t>Divide the class into two teams.  The teams to go on either side of </a:t>
            </a:r>
            <a:br>
              <a:rPr b="1" i="0" lang="en-GB" sz="2200">
                <a:solidFill>
                  <a:srgbClr val="262626"/>
                </a:solidFill>
                <a:latin typeface="Arial"/>
                <a:ea typeface="Arial"/>
                <a:cs typeface="Arial"/>
                <a:sym typeface="Arial"/>
              </a:rPr>
            </a:br>
            <a:r>
              <a:rPr b="1" i="0" lang="en-GB" sz="2200">
                <a:solidFill>
                  <a:srgbClr val="262626"/>
                </a:solidFill>
                <a:latin typeface="Arial"/>
                <a:ea typeface="Arial"/>
                <a:cs typeface="Arial"/>
                <a:sym typeface="Arial"/>
              </a:rPr>
              <a:t>“the stage”.</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Each team secretly decides if they are going to be Wizards, Giants or Goblins.</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They line up on two sides of the room facing each other.</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 teacher counts 1, 2, 3. On each number the groups takes one step forward.</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On “3” they take up the position of the character the group has decided on:</a:t>
            </a:r>
            <a:br>
              <a:rPr b="1" i="0" lang="en-GB" sz="2200">
                <a:solidFill>
                  <a:srgbClr val="262626"/>
                </a:solidFill>
                <a:latin typeface="Arial"/>
                <a:ea typeface="Arial"/>
                <a:cs typeface="Arial"/>
                <a:sym typeface="Arial"/>
              </a:rPr>
            </a:br>
            <a:r>
              <a:rPr b="1" i="0" lang="en-GB" sz="2200">
                <a:solidFill>
                  <a:srgbClr val="262626"/>
                </a:solidFill>
                <a:latin typeface="Arial"/>
                <a:ea typeface="Arial"/>
                <a:cs typeface="Arial"/>
                <a:sym typeface="Arial"/>
              </a:rPr>
              <a:t>• </a:t>
            </a:r>
            <a:r>
              <a:rPr b="1" i="1" lang="en-GB" sz="2200" u="sng">
                <a:solidFill>
                  <a:srgbClr val="262626"/>
                </a:solidFill>
                <a:latin typeface="Arial"/>
                <a:ea typeface="Arial"/>
                <a:cs typeface="Arial"/>
                <a:sym typeface="Arial"/>
              </a:rPr>
              <a:t>Wizards:</a:t>
            </a:r>
            <a:r>
              <a:rPr b="1" i="0" lang="en-GB" sz="2200">
                <a:solidFill>
                  <a:srgbClr val="262626"/>
                </a:solidFill>
                <a:latin typeface="Arial"/>
                <a:ea typeface="Arial"/>
                <a:cs typeface="Arial"/>
                <a:sym typeface="Arial"/>
              </a:rPr>
              <a:t> lean forward throwing their arms forward as if casting a spell and say “Shazzam”</a:t>
            </a:r>
            <a:br>
              <a:rPr b="1" i="0" lang="en-GB" sz="2200">
                <a:solidFill>
                  <a:srgbClr val="262626"/>
                </a:solidFill>
                <a:latin typeface="Arial"/>
                <a:ea typeface="Arial"/>
                <a:cs typeface="Arial"/>
                <a:sym typeface="Arial"/>
              </a:rPr>
            </a:br>
            <a:r>
              <a:rPr b="1" i="0" lang="en-GB" sz="2200">
                <a:solidFill>
                  <a:srgbClr val="262626"/>
                </a:solidFill>
                <a:latin typeface="Arial"/>
                <a:ea typeface="Arial"/>
                <a:cs typeface="Arial"/>
                <a:sym typeface="Arial"/>
              </a:rPr>
              <a:t>• </a:t>
            </a:r>
            <a:r>
              <a:rPr b="1" i="1" lang="en-GB" sz="2200" u="sng">
                <a:solidFill>
                  <a:srgbClr val="262626"/>
                </a:solidFill>
                <a:latin typeface="Arial"/>
                <a:ea typeface="Arial"/>
                <a:cs typeface="Arial"/>
                <a:sym typeface="Arial"/>
              </a:rPr>
              <a:t>Giants:</a:t>
            </a:r>
            <a:r>
              <a:rPr lang="en-GB" sz="2200">
                <a:solidFill>
                  <a:srgbClr val="262626"/>
                </a:solidFill>
                <a:latin typeface="Arial"/>
                <a:ea typeface="Arial"/>
                <a:cs typeface="Arial"/>
                <a:sym typeface="Arial"/>
              </a:rPr>
              <a:t> </a:t>
            </a:r>
            <a:r>
              <a:rPr b="1" i="0" lang="en-GB" sz="2200">
                <a:solidFill>
                  <a:srgbClr val="262626"/>
                </a:solidFill>
                <a:latin typeface="Arial"/>
                <a:ea typeface="Arial"/>
                <a:cs typeface="Arial"/>
                <a:sym typeface="Arial"/>
              </a:rPr>
              <a:t>put both hands above their head, stretching up really tall and say “Ho, ho ho!”</a:t>
            </a:r>
            <a:br>
              <a:rPr b="1" i="0" lang="en-GB" sz="2200">
                <a:solidFill>
                  <a:srgbClr val="262626"/>
                </a:solidFill>
                <a:latin typeface="Arial"/>
                <a:ea typeface="Arial"/>
                <a:cs typeface="Arial"/>
                <a:sym typeface="Arial"/>
              </a:rPr>
            </a:br>
            <a:r>
              <a:rPr b="1" i="1" lang="en-GB" sz="2200">
                <a:solidFill>
                  <a:srgbClr val="262626"/>
                </a:solidFill>
                <a:latin typeface="Arial"/>
                <a:ea typeface="Arial"/>
                <a:cs typeface="Arial"/>
                <a:sym typeface="Arial"/>
              </a:rPr>
              <a:t>• </a:t>
            </a:r>
            <a:r>
              <a:rPr b="1" i="1" lang="en-GB" sz="2200" u="sng">
                <a:solidFill>
                  <a:srgbClr val="262626"/>
                </a:solidFill>
                <a:latin typeface="Arial"/>
                <a:ea typeface="Arial"/>
                <a:cs typeface="Arial"/>
                <a:sym typeface="Arial"/>
              </a:rPr>
              <a:t>Goblins:</a:t>
            </a:r>
            <a:r>
              <a:rPr b="1" i="0" lang="en-GB" sz="2200">
                <a:solidFill>
                  <a:srgbClr val="262626"/>
                </a:solidFill>
                <a:latin typeface="Arial"/>
                <a:ea typeface="Arial"/>
                <a:cs typeface="Arial"/>
                <a:sym typeface="Arial"/>
              </a:rPr>
              <a:t> crouch down, put their hands up to their face as if scratching their beards and make a high pitch laugh.</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Giants beat Wizards, Wizards beat Goblins and Goblins beat Giants.</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 losing team must run back to their side of the room. The winning team try to “tag” as many of the losing team as possible before they get home.</a:t>
            </a:r>
            <a:endParaRPr/>
          </a:p>
          <a:p>
            <a:pPr indent="-342900" lvl="0" marL="342900" rtl="0" algn="l">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 captives now become part of their captors’ team.</a:t>
            </a:r>
            <a:endParaRPr/>
          </a:p>
        </p:txBody>
      </p:sp>
      <p:sp>
        <p:nvSpPr>
          <p:cNvPr id="183" name="Google Shape;183;p12">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3"/>
          <p:cNvSpPr txBox="1"/>
          <p:nvPr>
            <p:ph type="title"/>
          </p:nvPr>
        </p:nvSpPr>
        <p:spPr>
          <a:xfrm>
            <a:off x="621957" y="141717"/>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Traffic Lights</a:t>
            </a:r>
            <a:endParaRPr/>
          </a:p>
        </p:txBody>
      </p:sp>
      <p:sp>
        <p:nvSpPr>
          <p:cNvPr id="189" name="Google Shape;189;p13"/>
          <p:cNvSpPr txBox="1"/>
          <p:nvPr>
            <p:ph idx="1" type="body"/>
          </p:nvPr>
        </p:nvSpPr>
        <p:spPr>
          <a:xfrm>
            <a:off x="387178" y="1248033"/>
            <a:ext cx="10972800" cy="532576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GB"/>
              <a:t>E</a:t>
            </a:r>
            <a:r>
              <a:rPr b="1" lang="en-GB"/>
              <a:t>ach colour of the traffic light have a rule.</a:t>
            </a:r>
            <a:endParaRPr/>
          </a:p>
          <a:p>
            <a:pPr indent="-285750" lvl="1" marL="742950" rtl="0" algn="l">
              <a:spcBef>
                <a:spcPts val="640"/>
              </a:spcBef>
              <a:spcAft>
                <a:spcPts val="0"/>
              </a:spcAft>
              <a:buClr>
                <a:srgbClr val="00B050"/>
              </a:buClr>
              <a:buSzPts val="3200"/>
              <a:buChar char="–"/>
            </a:pPr>
            <a:r>
              <a:rPr b="1" lang="en-GB" sz="3200">
                <a:solidFill>
                  <a:srgbClr val="00B050"/>
                </a:solidFill>
              </a:rPr>
              <a:t>‘GREEN’ </a:t>
            </a:r>
            <a:r>
              <a:rPr b="1" lang="en-GB" sz="3200"/>
              <a:t>– walk around the space.</a:t>
            </a:r>
            <a:endParaRPr/>
          </a:p>
          <a:p>
            <a:pPr indent="-285750" lvl="1" marL="742950" rtl="0" algn="l">
              <a:spcBef>
                <a:spcPts val="640"/>
              </a:spcBef>
              <a:spcAft>
                <a:spcPts val="0"/>
              </a:spcAft>
              <a:buClr>
                <a:srgbClr val="FFC000"/>
              </a:buClr>
              <a:buSzPts val="3200"/>
              <a:buChar char="–"/>
            </a:pPr>
            <a:r>
              <a:rPr b="1" lang="en-GB" sz="3200">
                <a:solidFill>
                  <a:srgbClr val="FFC000"/>
                </a:solidFill>
              </a:rPr>
              <a:t>‘YELLOW’ </a:t>
            </a:r>
            <a:r>
              <a:rPr b="1" lang="en-GB" sz="3200"/>
              <a:t>– stand on one leg.</a:t>
            </a:r>
            <a:endParaRPr/>
          </a:p>
          <a:p>
            <a:pPr indent="-285750" lvl="1" marL="742950" rtl="0" algn="l">
              <a:spcBef>
                <a:spcPts val="640"/>
              </a:spcBef>
              <a:spcAft>
                <a:spcPts val="0"/>
              </a:spcAft>
              <a:buClr>
                <a:srgbClr val="FF0000"/>
              </a:buClr>
              <a:buSzPts val="3200"/>
              <a:buChar char="–"/>
            </a:pPr>
            <a:r>
              <a:rPr b="1" lang="en-GB" sz="3200">
                <a:solidFill>
                  <a:srgbClr val="FF0000"/>
                </a:solidFill>
              </a:rPr>
              <a:t>‘RED’ </a:t>
            </a:r>
            <a:r>
              <a:rPr b="1" lang="en-GB" sz="3200"/>
              <a:t>– lie down on the ground.</a:t>
            </a:r>
            <a:endParaRPr/>
          </a:p>
          <a:p>
            <a:pPr indent="-342900" lvl="0" marL="342900" rtl="0" algn="l">
              <a:spcBef>
                <a:spcPts val="640"/>
              </a:spcBef>
              <a:spcAft>
                <a:spcPts val="0"/>
              </a:spcAft>
              <a:buClr>
                <a:schemeClr val="dk1"/>
              </a:buClr>
              <a:buSzPts val="3200"/>
              <a:buChar char="•"/>
            </a:pPr>
            <a:r>
              <a:rPr b="1" lang="en-GB"/>
              <a:t>When a </a:t>
            </a:r>
            <a:r>
              <a:rPr b="1" lang="en-GB"/>
              <a:t>colours is called out you must obey the rule that goes with that colour.</a:t>
            </a:r>
            <a:endParaRPr b="1"/>
          </a:p>
          <a:p>
            <a:pPr indent="-342900" lvl="0" marL="342900" rtl="0" algn="l">
              <a:spcBef>
                <a:spcPts val="640"/>
              </a:spcBef>
              <a:spcAft>
                <a:spcPts val="0"/>
              </a:spcAft>
              <a:buClr>
                <a:schemeClr val="dk1"/>
              </a:buClr>
              <a:buSzPts val="3200"/>
              <a:buChar char="•"/>
            </a:pPr>
            <a:r>
              <a:rPr b="1" lang="en-GB"/>
              <a:t> The winner is the last person in.</a:t>
            </a:r>
            <a:endParaRPr/>
          </a:p>
          <a:p>
            <a:pPr indent="-342900" lvl="0" marL="342900" rtl="0" algn="l">
              <a:spcBef>
                <a:spcPts val="640"/>
              </a:spcBef>
              <a:spcAft>
                <a:spcPts val="0"/>
              </a:spcAft>
              <a:buClr>
                <a:schemeClr val="dk1"/>
              </a:buClr>
              <a:buSzPts val="3200"/>
              <a:buChar char="•"/>
            </a:pPr>
            <a:r>
              <a:rPr b="1" lang="en-GB"/>
              <a:t>Variations - add additional colours/ categories, also colours can be replaced by numbers or names. </a:t>
            </a:r>
            <a:endParaRPr/>
          </a:p>
        </p:txBody>
      </p:sp>
      <p:sp>
        <p:nvSpPr>
          <p:cNvPr id="190" name="Google Shape;190;p13">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4"/>
          <p:cNvSpPr txBox="1"/>
          <p:nvPr>
            <p:ph type="title"/>
          </p:nvPr>
        </p:nvSpPr>
        <p:spPr>
          <a:xfrm>
            <a:off x="609600" y="-256595"/>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Mrs Brown</a:t>
            </a:r>
            <a:endParaRPr/>
          </a:p>
        </p:txBody>
      </p:sp>
      <p:sp>
        <p:nvSpPr>
          <p:cNvPr id="196" name="Google Shape;196;p14"/>
          <p:cNvSpPr txBox="1"/>
          <p:nvPr>
            <p:ph idx="1" type="body"/>
          </p:nvPr>
        </p:nvSpPr>
        <p:spPr>
          <a:xfrm>
            <a:off x="282489" y="1009403"/>
            <a:ext cx="11299911" cy="5723906"/>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b="1" lang="en-GB"/>
              <a:t>Each student gets a number 1 – 5</a:t>
            </a:r>
            <a:endParaRPr/>
          </a:p>
          <a:p>
            <a:pPr indent="-342900" lvl="0" marL="342900" rtl="0" algn="l">
              <a:spcBef>
                <a:spcPts val="2400"/>
              </a:spcBef>
              <a:spcAft>
                <a:spcPts val="0"/>
              </a:spcAft>
              <a:buClr>
                <a:schemeClr val="dk1"/>
              </a:buClr>
              <a:buSzPts val="3200"/>
              <a:buChar char="•"/>
            </a:pPr>
            <a:r>
              <a:rPr b="1" lang="en-GB"/>
              <a:t>1 = milk, 2 = sugar, 3 = bread, 4 = eggs, 5 = flour</a:t>
            </a:r>
            <a:endParaRPr/>
          </a:p>
          <a:p>
            <a:pPr indent="-342900" lvl="0" marL="342900" rtl="0" algn="l">
              <a:spcBef>
                <a:spcPts val="2400"/>
              </a:spcBef>
              <a:spcAft>
                <a:spcPts val="0"/>
              </a:spcAft>
              <a:buClr>
                <a:schemeClr val="dk1"/>
              </a:buClr>
              <a:buSzPts val="3200"/>
              <a:buChar char="•"/>
            </a:pPr>
            <a:r>
              <a:rPr b="1" lang="en-GB"/>
              <a:t>Listen to the story about Mrs Brown. Students are sitting on the floor, but every time their item is mentioned, they get up and run to the other side of the room and back. The last one back is out. </a:t>
            </a:r>
            <a:endParaRPr/>
          </a:p>
          <a:p>
            <a:pPr indent="-342900" lvl="0" marL="342900" rtl="0" algn="l">
              <a:spcBef>
                <a:spcPts val="2400"/>
              </a:spcBef>
              <a:spcAft>
                <a:spcPts val="0"/>
              </a:spcAft>
              <a:buClr>
                <a:schemeClr val="dk1"/>
              </a:buClr>
              <a:buSzPts val="3200"/>
              <a:buChar char="•"/>
            </a:pPr>
            <a:r>
              <a:rPr b="1" lang="en-GB"/>
              <a:t>Every time I say “cup of tea” everyone gets up, spins around and then sits down</a:t>
            </a:r>
            <a:endParaRPr/>
          </a:p>
          <a:p>
            <a:pPr indent="-342900" lvl="0" marL="342900" rtl="0" algn="l">
              <a:spcBef>
                <a:spcPts val="2400"/>
              </a:spcBef>
              <a:spcAft>
                <a:spcPts val="0"/>
              </a:spcAft>
              <a:buClr>
                <a:schemeClr val="dk1"/>
              </a:buClr>
              <a:buSzPts val="3200"/>
              <a:buChar char="•"/>
            </a:pPr>
            <a:r>
              <a:rPr b="1" lang="en-GB"/>
              <a:t>Every time I say “go shopping” everyone runs to the other side of the room and back.</a:t>
            </a:r>
            <a:endParaRPr/>
          </a:p>
        </p:txBody>
      </p:sp>
      <p:sp>
        <p:nvSpPr>
          <p:cNvPr id="197" name="Google Shape;197;p14">
            <a:hlinkClick action="ppaction://hlinksldjump" r:id="rId3"/>
          </p:cNvPr>
          <p:cNvSpPr/>
          <p:nvPr/>
        </p:nvSpPr>
        <p:spPr>
          <a:xfrm>
            <a:off x="9344111" y="268073"/>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5"/>
          <p:cNvSpPr txBox="1"/>
          <p:nvPr>
            <p:ph type="title"/>
          </p:nvPr>
        </p:nvSpPr>
        <p:spPr>
          <a:xfrm>
            <a:off x="609600" y="132149"/>
            <a:ext cx="10972800" cy="83747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Canoe</a:t>
            </a:r>
            <a:endParaRPr/>
          </a:p>
        </p:txBody>
      </p:sp>
      <p:sp>
        <p:nvSpPr>
          <p:cNvPr id="203" name="Google Shape;203;p15"/>
          <p:cNvSpPr txBox="1"/>
          <p:nvPr>
            <p:ph idx="1" type="body"/>
          </p:nvPr>
        </p:nvSpPr>
        <p:spPr>
          <a:xfrm>
            <a:off x="233062" y="1442647"/>
            <a:ext cx="11887200" cy="484592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b="1" lang="en-GB"/>
              <a:t>As the different boats are called out – organise yourselves into the </a:t>
            </a:r>
            <a:br>
              <a:rPr b="1" lang="en-GB"/>
            </a:br>
            <a:r>
              <a:rPr b="1" lang="en-GB"/>
              <a:t>following:</a:t>
            </a:r>
            <a:endParaRPr/>
          </a:p>
          <a:p>
            <a:pPr indent="0" lvl="0" marL="0" rtl="0" algn="l">
              <a:spcBef>
                <a:spcPts val="1240"/>
              </a:spcBef>
              <a:spcAft>
                <a:spcPts val="0"/>
              </a:spcAft>
              <a:buClr>
                <a:schemeClr val="dk1"/>
              </a:buClr>
              <a:buSzPts val="3200"/>
              <a:buNone/>
            </a:pPr>
            <a:r>
              <a:rPr b="1" lang="en-GB"/>
              <a:t>	- Raft (square shape) – 4 people</a:t>
            </a:r>
            <a:endParaRPr/>
          </a:p>
          <a:p>
            <a:pPr indent="0" lvl="0" marL="0" rtl="0" algn="l">
              <a:spcBef>
                <a:spcPts val="1240"/>
              </a:spcBef>
              <a:spcAft>
                <a:spcPts val="0"/>
              </a:spcAft>
              <a:buClr>
                <a:schemeClr val="dk1"/>
              </a:buClr>
              <a:buSzPts val="3200"/>
              <a:buNone/>
            </a:pPr>
            <a:r>
              <a:rPr b="1" lang="en-GB"/>
              <a:t>	- Canoe (line) – 3 people</a:t>
            </a:r>
            <a:endParaRPr/>
          </a:p>
          <a:p>
            <a:pPr indent="0" lvl="0" marL="0" rtl="0" algn="l">
              <a:spcBef>
                <a:spcPts val="1240"/>
              </a:spcBef>
              <a:spcAft>
                <a:spcPts val="0"/>
              </a:spcAft>
              <a:buClr>
                <a:schemeClr val="dk1"/>
              </a:buClr>
              <a:buSzPts val="3200"/>
              <a:buNone/>
            </a:pPr>
            <a:r>
              <a:rPr b="1" lang="en-GB"/>
              <a:t>	- Kayak (line) – 2 people</a:t>
            </a:r>
            <a:endParaRPr/>
          </a:p>
          <a:p>
            <a:pPr indent="-342900" lvl="0" marL="342900" rtl="0" algn="l">
              <a:spcBef>
                <a:spcPts val="1240"/>
              </a:spcBef>
              <a:spcAft>
                <a:spcPts val="0"/>
              </a:spcAft>
              <a:buClr>
                <a:schemeClr val="dk1"/>
              </a:buClr>
              <a:buSzPts val="3200"/>
              <a:buChar char="•"/>
            </a:pPr>
            <a:r>
              <a:rPr b="1" lang="en-GB"/>
              <a:t>You’re out if you can’t find a pair/group</a:t>
            </a:r>
            <a:endParaRPr/>
          </a:p>
          <a:p>
            <a:pPr indent="-342900" lvl="0" marL="342900" rtl="0" algn="l">
              <a:spcBef>
                <a:spcPts val="1240"/>
              </a:spcBef>
              <a:spcAft>
                <a:spcPts val="0"/>
              </a:spcAft>
              <a:buClr>
                <a:schemeClr val="dk1"/>
              </a:buClr>
              <a:buSzPts val="3200"/>
              <a:buChar char="•"/>
            </a:pPr>
            <a:r>
              <a:rPr b="1" lang="en-GB"/>
              <a:t>You’re out if you’re the last person to sit</a:t>
            </a:r>
            <a:endParaRPr/>
          </a:p>
          <a:p>
            <a:pPr indent="-342900" lvl="0" marL="342900" rtl="0" algn="l">
              <a:spcBef>
                <a:spcPts val="1240"/>
              </a:spcBef>
              <a:spcAft>
                <a:spcPts val="0"/>
              </a:spcAft>
              <a:buClr>
                <a:schemeClr val="dk1"/>
              </a:buClr>
              <a:buSzPts val="3200"/>
              <a:buChar char="•"/>
            </a:pPr>
            <a:r>
              <a:rPr b="1" lang="en-GB"/>
              <a:t>The winners are the last 2 people standing</a:t>
            </a:r>
            <a:endParaRPr/>
          </a:p>
        </p:txBody>
      </p:sp>
      <p:sp>
        <p:nvSpPr>
          <p:cNvPr id="204" name="Google Shape;204;p15">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Machines</a:t>
            </a:r>
            <a:endParaRPr/>
          </a:p>
        </p:txBody>
      </p:sp>
      <p:sp>
        <p:nvSpPr>
          <p:cNvPr id="210" name="Google Shape;210;p1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GB"/>
              <a:t>Get into small groups (4-6). </a:t>
            </a:r>
            <a:endParaRPr/>
          </a:p>
          <a:p>
            <a:pPr indent="-342900" lvl="0" marL="342900" rtl="0" algn="l">
              <a:spcBef>
                <a:spcPts val="2400"/>
              </a:spcBef>
              <a:spcAft>
                <a:spcPts val="0"/>
              </a:spcAft>
              <a:buClr>
                <a:schemeClr val="dk1"/>
              </a:buClr>
              <a:buSzPts val="3200"/>
              <a:buChar char="•"/>
            </a:pPr>
            <a:r>
              <a:rPr b="1" lang="en-GB"/>
              <a:t>I will call out the name of an object and in your groups, you have to make the shape of that object out of your own bodies, joining together in different ways</a:t>
            </a:r>
            <a:endParaRPr/>
          </a:p>
          <a:p>
            <a:pPr indent="-342900" lvl="0" marL="342900" rtl="0" algn="l">
              <a:spcBef>
                <a:spcPts val="2400"/>
              </a:spcBef>
              <a:spcAft>
                <a:spcPts val="0"/>
              </a:spcAft>
              <a:buClr>
                <a:schemeClr val="dk1"/>
              </a:buClr>
              <a:buSzPts val="3200"/>
              <a:buChar char="•"/>
            </a:pPr>
            <a:r>
              <a:rPr b="1" lang="en-GB"/>
              <a:t>I will count down slowly from ten to zero. </a:t>
            </a:r>
            <a:endParaRPr/>
          </a:p>
          <a:p>
            <a:pPr indent="-342900" lvl="0" marL="342900" rtl="0" algn="l">
              <a:spcBef>
                <a:spcPts val="2400"/>
              </a:spcBef>
              <a:spcAft>
                <a:spcPts val="0"/>
              </a:spcAft>
              <a:buClr>
                <a:schemeClr val="dk1"/>
              </a:buClr>
              <a:buSzPts val="3200"/>
              <a:buChar char="•"/>
            </a:pPr>
            <a:r>
              <a:rPr b="1" lang="en-GB"/>
              <a:t>Examples could be: a car, a fried breakfast, a clock, a washing machine, a fire.</a:t>
            </a:r>
            <a:endParaRPr/>
          </a:p>
        </p:txBody>
      </p:sp>
      <p:sp>
        <p:nvSpPr>
          <p:cNvPr id="211" name="Google Shape;211;p1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7"/>
          <p:cNvSpPr txBox="1"/>
          <p:nvPr>
            <p:ph type="title"/>
          </p:nvPr>
        </p:nvSpPr>
        <p:spPr>
          <a:xfrm>
            <a:off x="621957" y="117004"/>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Jump, </a:t>
            </a:r>
            <a:r>
              <a:rPr b="1" lang="en-GB" u="sng"/>
              <a:t>Stop, Go, Clap</a:t>
            </a:r>
            <a:endParaRPr/>
          </a:p>
        </p:txBody>
      </p:sp>
      <p:sp>
        <p:nvSpPr>
          <p:cNvPr id="217" name="Google Shape;217;p17"/>
          <p:cNvSpPr txBox="1"/>
          <p:nvPr>
            <p:ph idx="1" type="body"/>
          </p:nvPr>
        </p:nvSpPr>
        <p:spPr>
          <a:xfrm>
            <a:off x="284205" y="1149178"/>
            <a:ext cx="11673017" cy="5535827"/>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3200"/>
              <a:buChar char="•"/>
            </a:pPr>
            <a:r>
              <a:rPr b="1" i="0" lang="en-GB">
                <a:solidFill>
                  <a:srgbClr val="000000"/>
                </a:solidFill>
              </a:rPr>
              <a:t>Students walk around the room. </a:t>
            </a:r>
            <a:br>
              <a:rPr b="1" i="0" lang="en-GB">
                <a:solidFill>
                  <a:srgbClr val="000000"/>
                </a:solidFill>
              </a:rPr>
            </a:br>
            <a:endParaRPr b="1" i="0">
              <a:solidFill>
                <a:srgbClr val="000000"/>
              </a:solidFill>
            </a:endParaRPr>
          </a:p>
          <a:p>
            <a:pPr indent="-342900" lvl="0" marL="342900" rtl="0" algn="l">
              <a:spcBef>
                <a:spcPts val="1240"/>
              </a:spcBef>
              <a:spcAft>
                <a:spcPts val="0"/>
              </a:spcAft>
              <a:buClr>
                <a:srgbClr val="000000"/>
              </a:buClr>
              <a:buSzPts val="3200"/>
              <a:buChar char="•"/>
            </a:pPr>
            <a:r>
              <a:rPr b="1" i="0" lang="en-GB">
                <a:solidFill>
                  <a:srgbClr val="000000"/>
                </a:solidFill>
              </a:rPr>
              <a:t>Follow four simple actions as they are called out: </a:t>
            </a:r>
            <a:br>
              <a:rPr b="1" i="0" lang="en-GB">
                <a:solidFill>
                  <a:srgbClr val="000000"/>
                </a:solidFill>
              </a:rPr>
            </a:br>
            <a:r>
              <a:rPr b="1" i="0" lang="en-GB">
                <a:solidFill>
                  <a:srgbClr val="000000"/>
                </a:solidFill>
              </a:rPr>
              <a:t>stop, go, jump and clap. </a:t>
            </a:r>
            <a:br>
              <a:rPr b="1" i="0" lang="en-GB">
                <a:solidFill>
                  <a:srgbClr val="000000"/>
                </a:solidFill>
              </a:rPr>
            </a:br>
            <a:endParaRPr b="1" i="0">
              <a:solidFill>
                <a:srgbClr val="000000"/>
              </a:solidFill>
            </a:endParaRPr>
          </a:p>
          <a:p>
            <a:pPr indent="-342900" lvl="0" marL="342900" rtl="0" algn="l">
              <a:spcBef>
                <a:spcPts val="1240"/>
              </a:spcBef>
              <a:spcAft>
                <a:spcPts val="0"/>
              </a:spcAft>
              <a:buClr>
                <a:srgbClr val="000000"/>
              </a:buClr>
              <a:buSzPts val="3200"/>
              <a:buChar char="•"/>
            </a:pPr>
            <a:r>
              <a:rPr b="1" lang="en-GB">
                <a:solidFill>
                  <a:srgbClr val="000000"/>
                </a:solidFill>
              </a:rPr>
              <a:t>Once the students have</a:t>
            </a:r>
            <a:r>
              <a:rPr b="1" i="0" lang="en-GB">
                <a:solidFill>
                  <a:srgbClr val="000000"/>
                </a:solidFill>
              </a:rPr>
              <a:t> ‘got it’, the instructions then mean the opposite of what they really mean. </a:t>
            </a:r>
            <a:br>
              <a:rPr b="1" i="0" lang="en-GB">
                <a:solidFill>
                  <a:srgbClr val="000000"/>
                </a:solidFill>
              </a:rPr>
            </a:br>
            <a:r>
              <a:rPr b="1" i="0" lang="en-GB">
                <a:solidFill>
                  <a:srgbClr val="000000"/>
                </a:solidFill>
              </a:rPr>
              <a:t>So ‘Go’ means ‘Stop’, ‘Jump’ means ‘Clap’ and so on. </a:t>
            </a:r>
            <a:endParaRPr b="1"/>
          </a:p>
        </p:txBody>
      </p:sp>
      <p:sp>
        <p:nvSpPr>
          <p:cNvPr id="218" name="Google Shape;218;p17">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Popcorn</a:t>
            </a:r>
            <a:endParaRPr/>
          </a:p>
        </p:txBody>
      </p:sp>
      <p:sp>
        <p:nvSpPr>
          <p:cNvPr id="224" name="Google Shape;224;p18"/>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Font typeface="Arial"/>
              <a:buChar char="•"/>
            </a:pPr>
            <a:r>
              <a:rPr b="1" i="0" lang="en-GB"/>
              <a:t>Students sit silently in a circle.</a:t>
            </a:r>
            <a:br>
              <a:rPr b="1" i="0" lang="en-GB"/>
            </a:br>
            <a:endParaRPr b="1" i="0"/>
          </a:p>
          <a:p>
            <a:pPr indent="-342900" lvl="0" marL="342900" rtl="0" algn="l">
              <a:spcBef>
                <a:spcPts val="640"/>
              </a:spcBef>
              <a:spcAft>
                <a:spcPts val="0"/>
              </a:spcAft>
              <a:buClr>
                <a:schemeClr val="dk1"/>
              </a:buClr>
              <a:buSzPts val="3200"/>
              <a:buFont typeface="Arial"/>
              <a:buChar char="•"/>
            </a:pPr>
            <a:r>
              <a:rPr b="1" i="0" lang="en-GB"/>
              <a:t>Students must randomly stand up whilst saying a consecutive number in the sequence (1, 2, 3, 4, 5 so on).</a:t>
            </a:r>
            <a:endParaRPr/>
          </a:p>
          <a:p>
            <a:pPr indent="-342900" lvl="0" marL="342900" rtl="0" algn="l">
              <a:spcBef>
                <a:spcPts val="1200"/>
              </a:spcBef>
              <a:spcAft>
                <a:spcPts val="0"/>
              </a:spcAft>
              <a:buClr>
                <a:schemeClr val="dk1"/>
              </a:buClr>
              <a:buSzPts val="3200"/>
              <a:buChar char="•"/>
            </a:pPr>
            <a:r>
              <a:rPr b="1" i="0" lang="en-GB"/>
              <a:t>If two students stand and say a number at the same, everyone must sit down and start at number 1 again.</a:t>
            </a:r>
            <a:endParaRPr/>
          </a:p>
          <a:p>
            <a:pPr indent="-342900" lvl="0" marL="342900" rtl="0" algn="l">
              <a:spcBef>
                <a:spcPts val="2400"/>
              </a:spcBef>
              <a:spcAft>
                <a:spcPts val="0"/>
              </a:spcAft>
              <a:buClr>
                <a:schemeClr val="dk1"/>
              </a:buClr>
              <a:buSzPts val="3200"/>
              <a:buChar char="•"/>
            </a:pPr>
            <a:r>
              <a:rPr b="1" i="0" lang="en-GB"/>
              <a:t>To make it more difficult, students sit in a circle facing outward so they can’t see who will stand up</a:t>
            </a:r>
            <a:endParaRPr/>
          </a:p>
        </p:txBody>
      </p:sp>
      <p:sp>
        <p:nvSpPr>
          <p:cNvPr id="225" name="Google Shape;225;p18">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9"/>
          <p:cNvSpPr txBox="1"/>
          <p:nvPr>
            <p:ph type="title"/>
          </p:nvPr>
        </p:nvSpPr>
        <p:spPr>
          <a:xfrm>
            <a:off x="597244" y="21926"/>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Noughts &amp; Crosses</a:t>
            </a:r>
            <a:endParaRPr/>
          </a:p>
        </p:txBody>
      </p:sp>
      <p:sp>
        <p:nvSpPr>
          <p:cNvPr id="231" name="Google Shape;231;p19"/>
          <p:cNvSpPr txBox="1"/>
          <p:nvPr>
            <p:ph idx="1" type="body"/>
          </p:nvPr>
        </p:nvSpPr>
        <p:spPr>
          <a:xfrm>
            <a:off x="308919" y="1087394"/>
            <a:ext cx="11553567" cy="5647037"/>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GB">
                <a:latin typeface="Calibri"/>
                <a:ea typeface="Calibri"/>
                <a:cs typeface="Calibri"/>
                <a:sym typeface="Calibri"/>
              </a:rPr>
              <a:t>Nine chairs or boxes in noughts and crosses layout</a:t>
            </a:r>
            <a:endParaRPr/>
          </a:p>
          <a:p>
            <a:pPr indent="-342900" lvl="0" marL="342900" rtl="0" algn="l">
              <a:spcBef>
                <a:spcPts val="1240"/>
              </a:spcBef>
              <a:spcAft>
                <a:spcPts val="0"/>
              </a:spcAft>
              <a:buClr>
                <a:schemeClr val="dk1"/>
              </a:buClr>
              <a:buSzPts val="3200"/>
              <a:buChar char="•"/>
            </a:pPr>
            <a:r>
              <a:rPr b="1" lang="en-GB">
                <a:latin typeface="Calibri"/>
                <a:ea typeface="Calibri"/>
                <a:cs typeface="Calibri"/>
                <a:sym typeface="Calibri"/>
              </a:rPr>
              <a:t>Divide class into two teams</a:t>
            </a:r>
            <a:endParaRPr/>
          </a:p>
          <a:p>
            <a:pPr indent="-342900" lvl="0" marL="342900" rtl="0" algn="l">
              <a:spcBef>
                <a:spcPts val="1240"/>
              </a:spcBef>
              <a:spcAft>
                <a:spcPts val="0"/>
              </a:spcAft>
              <a:buClr>
                <a:schemeClr val="dk1"/>
              </a:buClr>
              <a:buSzPts val="3200"/>
              <a:buChar char="•"/>
            </a:pPr>
            <a:r>
              <a:rPr b="1" lang="en-GB">
                <a:latin typeface="Calibri"/>
                <a:ea typeface="Calibri"/>
                <a:cs typeface="Calibri"/>
                <a:sym typeface="Calibri"/>
              </a:rPr>
              <a:t>When teacher gives command or uses a certain word one person from each team must run and touch the wall then sit on a chair with arms crossed (if crosses) or </a:t>
            </a:r>
            <a:r>
              <a:rPr b="1" lang="en-GB"/>
              <a:t>sitting in their lap</a:t>
            </a:r>
            <a:r>
              <a:rPr b="1" lang="en-GB">
                <a:latin typeface="Calibri"/>
                <a:ea typeface="Calibri"/>
                <a:cs typeface="Calibri"/>
                <a:sym typeface="Calibri"/>
              </a:rPr>
              <a:t> (if noughts)</a:t>
            </a:r>
            <a:endParaRPr/>
          </a:p>
          <a:p>
            <a:pPr indent="-342900" lvl="0" marL="342900" rtl="0" algn="l">
              <a:spcBef>
                <a:spcPts val="1240"/>
              </a:spcBef>
              <a:spcAft>
                <a:spcPts val="0"/>
              </a:spcAft>
              <a:buClr>
                <a:schemeClr val="dk1"/>
              </a:buClr>
              <a:buSzPts val="3200"/>
              <a:buChar char="•"/>
            </a:pPr>
            <a:r>
              <a:rPr b="1" lang="en-GB">
                <a:latin typeface="Calibri"/>
                <a:ea typeface="Calibri"/>
                <a:cs typeface="Calibri"/>
                <a:sym typeface="Calibri"/>
              </a:rPr>
              <a:t>First to sit down gets the position. </a:t>
            </a:r>
            <a:endParaRPr/>
          </a:p>
          <a:p>
            <a:pPr indent="-342900" lvl="0" marL="342900" rtl="0" algn="l">
              <a:spcBef>
                <a:spcPts val="1240"/>
              </a:spcBef>
              <a:spcAft>
                <a:spcPts val="0"/>
              </a:spcAft>
              <a:buClr>
                <a:schemeClr val="dk1"/>
              </a:buClr>
              <a:buSzPts val="3200"/>
              <a:buChar char="•"/>
            </a:pPr>
            <a:r>
              <a:rPr b="1" lang="en-GB">
                <a:latin typeface="Calibri"/>
                <a:ea typeface="Calibri"/>
                <a:cs typeface="Calibri"/>
                <a:sym typeface="Calibri"/>
              </a:rPr>
              <a:t>The team with the line either straight or diagonally wins</a:t>
            </a:r>
            <a:endParaRPr b="1"/>
          </a:p>
        </p:txBody>
      </p:sp>
      <p:sp>
        <p:nvSpPr>
          <p:cNvPr id="232" name="Google Shape;232;p19">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a:hlinkClick action="ppaction://hlinksldjump" r:id="rId3"/>
          </p:cNvPr>
          <p:cNvSpPr/>
          <p:nvPr/>
        </p:nvSpPr>
        <p:spPr>
          <a:xfrm>
            <a:off x="347363"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a:t>
            </a:r>
            <a:endParaRPr/>
          </a:p>
        </p:txBody>
      </p:sp>
      <p:sp>
        <p:nvSpPr>
          <p:cNvPr id="95" name="Google Shape;95;p2">
            <a:hlinkClick action="ppaction://hlinksldjump" r:id="rId4"/>
          </p:cNvPr>
          <p:cNvSpPr/>
          <p:nvPr/>
        </p:nvSpPr>
        <p:spPr>
          <a:xfrm>
            <a:off x="2989134"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2</a:t>
            </a:r>
            <a:endParaRPr/>
          </a:p>
        </p:txBody>
      </p:sp>
      <p:sp>
        <p:nvSpPr>
          <p:cNvPr id="96" name="Google Shape;96;p2">
            <a:hlinkClick action="ppaction://hlinksldjump" r:id="rId5"/>
          </p:cNvPr>
          <p:cNvSpPr/>
          <p:nvPr/>
        </p:nvSpPr>
        <p:spPr>
          <a:xfrm>
            <a:off x="532130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3</a:t>
            </a:r>
            <a:endParaRPr/>
          </a:p>
        </p:txBody>
      </p:sp>
      <p:sp>
        <p:nvSpPr>
          <p:cNvPr id="97" name="Google Shape;97;p2">
            <a:hlinkClick action="ppaction://hlinksldjump" r:id="rId6"/>
          </p:cNvPr>
          <p:cNvSpPr/>
          <p:nvPr/>
        </p:nvSpPr>
        <p:spPr>
          <a:xfrm>
            <a:off x="7776176"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4</a:t>
            </a:r>
            <a:endParaRPr/>
          </a:p>
        </p:txBody>
      </p:sp>
      <p:sp>
        <p:nvSpPr>
          <p:cNvPr id="98" name="Google Shape;98;p2">
            <a:hlinkClick action="ppaction://hlinksldjump" r:id="rId7"/>
          </p:cNvPr>
          <p:cNvSpPr/>
          <p:nvPr/>
        </p:nvSpPr>
        <p:spPr>
          <a:xfrm>
            <a:off x="1019398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5</a:t>
            </a:r>
            <a:endParaRPr/>
          </a:p>
        </p:txBody>
      </p:sp>
      <p:sp>
        <p:nvSpPr>
          <p:cNvPr id="99" name="Google Shape;99;p2">
            <a:hlinkClick action="ppaction://hlinksldjump" r:id="rId8"/>
          </p:cNvPr>
          <p:cNvSpPr/>
          <p:nvPr/>
        </p:nvSpPr>
        <p:spPr>
          <a:xfrm>
            <a:off x="7776176"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9</a:t>
            </a:r>
            <a:endParaRPr/>
          </a:p>
        </p:txBody>
      </p:sp>
      <p:sp>
        <p:nvSpPr>
          <p:cNvPr id="100" name="Google Shape;100;p2">
            <a:hlinkClick action="ppaction://hlinksldjump" r:id="rId9"/>
          </p:cNvPr>
          <p:cNvSpPr/>
          <p:nvPr/>
        </p:nvSpPr>
        <p:spPr>
          <a:xfrm>
            <a:off x="347363"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6</a:t>
            </a:r>
            <a:endParaRPr/>
          </a:p>
        </p:txBody>
      </p:sp>
      <p:sp>
        <p:nvSpPr>
          <p:cNvPr id="101" name="Google Shape;101;p2">
            <a:hlinkClick action="ppaction://hlinksldjump" r:id="rId10"/>
          </p:cNvPr>
          <p:cNvSpPr/>
          <p:nvPr/>
        </p:nvSpPr>
        <p:spPr>
          <a:xfrm>
            <a:off x="2989134"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7</a:t>
            </a:r>
            <a:endParaRPr/>
          </a:p>
        </p:txBody>
      </p:sp>
      <p:sp>
        <p:nvSpPr>
          <p:cNvPr id="102" name="Google Shape;102;p2">
            <a:hlinkClick action="ppaction://hlinksldjump" r:id="rId11"/>
          </p:cNvPr>
          <p:cNvSpPr/>
          <p:nvPr/>
        </p:nvSpPr>
        <p:spPr>
          <a:xfrm>
            <a:off x="532130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8</a:t>
            </a:r>
            <a:endParaRPr/>
          </a:p>
        </p:txBody>
      </p:sp>
      <p:sp>
        <p:nvSpPr>
          <p:cNvPr id="103" name="Google Shape;103;p2">
            <a:hlinkClick action="ppaction://hlinksldjump" r:id="rId12"/>
          </p:cNvPr>
          <p:cNvSpPr/>
          <p:nvPr/>
        </p:nvSpPr>
        <p:spPr>
          <a:xfrm>
            <a:off x="1019398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10</a:t>
            </a:r>
            <a:endParaRPr/>
          </a:p>
        </p:txBody>
      </p:sp>
      <p:sp>
        <p:nvSpPr>
          <p:cNvPr id="104" name="Google Shape;104;p2">
            <a:hlinkClick action="ppaction://hlinksldjump" r:id="rId13"/>
          </p:cNvPr>
          <p:cNvSpPr/>
          <p:nvPr/>
        </p:nvSpPr>
        <p:spPr>
          <a:xfrm>
            <a:off x="347363"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11</a:t>
            </a:r>
            <a:endParaRPr/>
          </a:p>
        </p:txBody>
      </p:sp>
      <p:sp>
        <p:nvSpPr>
          <p:cNvPr id="105" name="Google Shape;105;p2">
            <a:hlinkClick action="ppaction://hlinksldjump" r:id="rId14"/>
          </p:cNvPr>
          <p:cNvSpPr/>
          <p:nvPr/>
        </p:nvSpPr>
        <p:spPr>
          <a:xfrm>
            <a:off x="2989134"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12</a:t>
            </a:r>
            <a:endParaRPr/>
          </a:p>
        </p:txBody>
      </p:sp>
      <p:sp>
        <p:nvSpPr>
          <p:cNvPr id="106" name="Google Shape;106;p2">
            <a:hlinkClick action="ppaction://hlinksldjump" r:id="rId15"/>
          </p:cNvPr>
          <p:cNvSpPr/>
          <p:nvPr/>
        </p:nvSpPr>
        <p:spPr>
          <a:xfrm>
            <a:off x="5321301"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13</a:t>
            </a:r>
            <a:endParaRPr/>
          </a:p>
        </p:txBody>
      </p:sp>
      <p:sp>
        <p:nvSpPr>
          <p:cNvPr id="107" name="Google Shape;107;p2">
            <a:hlinkClick action="ppaction://hlinksldjump" r:id="rId16"/>
          </p:cNvPr>
          <p:cNvSpPr/>
          <p:nvPr/>
        </p:nvSpPr>
        <p:spPr>
          <a:xfrm>
            <a:off x="2989134"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17</a:t>
            </a:r>
            <a:endParaRPr/>
          </a:p>
        </p:txBody>
      </p:sp>
      <p:sp>
        <p:nvSpPr>
          <p:cNvPr id="108" name="Google Shape;108;p2">
            <a:hlinkClick action="ppaction://hlinksldjump" r:id="rId17"/>
          </p:cNvPr>
          <p:cNvSpPr/>
          <p:nvPr/>
        </p:nvSpPr>
        <p:spPr>
          <a:xfrm>
            <a:off x="347363"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16</a:t>
            </a:r>
            <a:endParaRPr/>
          </a:p>
        </p:txBody>
      </p:sp>
      <p:sp>
        <p:nvSpPr>
          <p:cNvPr id="109" name="Google Shape;109;p2">
            <a:hlinkClick action="ppaction://hlinksldjump" r:id="rId18"/>
          </p:cNvPr>
          <p:cNvSpPr/>
          <p:nvPr/>
        </p:nvSpPr>
        <p:spPr>
          <a:xfrm>
            <a:off x="7776176"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19</a:t>
            </a:r>
            <a:endParaRPr/>
          </a:p>
        </p:txBody>
      </p:sp>
      <p:sp>
        <p:nvSpPr>
          <p:cNvPr id="110" name="Google Shape;110;p2">
            <a:hlinkClick action="ppaction://hlinksldjump" r:id="rId19"/>
          </p:cNvPr>
          <p:cNvSpPr/>
          <p:nvPr/>
        </p:nvSpPr>
        <p:spPr>
          <a:xfrm>
            <a:off x="5321301"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18</a:t>
            </a:r>
            <a:endParaRPr/>
          </a:p>
        </p:txBody>
      </p:sp>
      <p:sp>
        <p:nvSpPr>
          <p:cNvPr id="111" name="Google Shape;111;p2">
            <a:hlinkClick action="ppaction://hlinksldjump" r:id="rId20"/>
          </p:cNvPr>
          <p:cNvSpPr/>
          <p:nvPr/>
        </p:nvSpPr>
        <p:spPr>
          <a:xfrm>
            <a:off x="7776176"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14</a:t>
            </a:r>
            <a:endParaRPr/>
          </a:p>
        </p:txBody>
      </p:sp>
      <p:sp>
        <p:nvSpPr>
          <p:cNvPr id="112" name="Google Shape;112;p2">
            <a:hlinkClick action="ppaction://hlinksldjump" r:id="rId21"/>
          </p:cNvPr>
          <p:cNvSpPr/>
          <p:nvPr/>
        </p:nvSpPr>
        <p:spPr>
          <a:xfrm>
            <a:off x="10193981"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15</a:t>
            </a:r>
            <a:endParaRPr/>
          </a:p>
        </p:txBody>
      </p:sp>
      <p:sp>
        <p:nvSpPr>
          <p:cNvPr id="113" name="Google Shape;113;p2">
            <a:hlinkClick action="ppaction://hlinksldjump" r:id="rId22"/>
          </p:cNvPr>
          <p:cNvSpPr/>
          <p:nvPr/>
        </p:nvSpPr>
        <p:spPr>
          <a:xfrm>
            <a:off x="10193981"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5400" u="none" cap="none" strike="noStrike">
                <a:solidFill>
                  <a:schemeClr val="dk1"/>
                </a:solidFill>
                <a:latin typeface="Comic Sans MS"/>
                <a:ea typeface="Comic Sans MS"/>
                <a:cs typeface="Comic Sans MS"/>
                <a:sym typeface="Comic Sans MS"/>
              </a:rPr>
              <a:t>20</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0"/>
          <p:cNvSpPr txBox="1"/>
          <p:nvPr>
            <p:ph type="title"/>
          </p:nvPr>
        </p:nvSpPr>
        <p:spPr>
          <a:xfrm>
            <a:off x="634314" y="34283"/>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Raising the dead </a:t>
            </a:r>
            <a:endParaRPr b="1" u="sng"/>
          </a:p>
        </p:txBody>
      </p:sp>
      <p:sp>
        <p:nvSpPr>
          <p:cNvPr id="238" name="Google Shape;238;p20"/>
          <p:cNvSpPr txBox="1"/>
          <p:nvPr>
            <p:ph idx="1" type="body"/>
          </p:nvPr>
        </p:nvSpPr>
        <p:spPr>
          <a:xfrm>
            <a:off x="209583" y="1377073"/>
            <a:ext cx="11553568" cy="541226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GB"/>
              <a:t>The class lie down on their fronts with eyes closed and  absolutely silent. </a:t>
            </a:r>
            <a:endParaRPr/>
          </a:p>
          <a:p>
            <a:pPr indent="-342900" lvl="0" marL="342900" rtl="0" algn="l">
              <a:spcBef>
                <a:spcPts val="1240"/>
              </a:spcBef>
              <a:spcAft>
                <a:spcPts val="0"/>
              </a:spcAft>
              <a:buClr>
                <a:schemeClr val="dk1"/>
              </a:buClr>
              <a:buSzPts val="3200"/>
              <a:buChar char="•"/>
            </a:pPr>
            <a:r>
              <a:rPr b="1" lang="en-GB"/>
              <a:t>Teacher quietly taps one student on the shoulder, that student gets up very quietly and taps another student on shoulder then stands to the side. </a:t>
            </a:r>
            <a:endParaRPr/>
          </a:p>
          <a:p>
            <a:pPr indent="-342900" lvl="0" marL="342900" rtl="0" algn="l">
              <a:spcBef>
                <a:spcPts val="1240"/>
              </a:spcBef>
              <a:spcAft>
                <a:spcPts val="0"/>
              </a:spcAft>
              <a:buClr>
                <a:schemeClr val="dk1"/>
              </a:buClr>
              <a:buSzPts val="3200"/>
              <a:buChar char="•"/>
            </a:pPr>
            <a:r>
              <a:rPr b="1" lang="en-GB"/>
              <a:t>That student then taps another and so on until there is only one left. </a:t>
            </a:r>
            <a:endParaRPr/>
          </a:p>
          <a:p>
            <a:pPr indent="-342900" lvl="0" marL="342900" rtl="0" algn="l">
              <a:spcBef>
                <a:spcPts val="1240"/>
              </a:spcBef>
              <a:spcAft>
                <a:spcPts val="0"/>
              </a:spcAft>
              <a:buClr>
                <a:schemeClr val="dk1"/>
              </a:buClr>
              <a:buSzPts val="3200"/>
              <a:buChar char="•"/>
            </a:pPr>
            <a:r>
              <a:rPr b="1" lang="en-GB"/>
              <a:t>The students then all surround that student without a word and, as silently as possible,  all yell “Boo!” </a:t>
            </a:r>
            <a:endParaRPr b="1"/>
          </a:p>
        </p:txBody>
      </p:sp>
      <p:sp>
        <p:nvSpPr>
          <p:cNvPr id="239" name="Google Shape;239;p20">
            <a:hlinkClick action="ppaction://hlinksldjump" r:id="rId3"/>
          </p:cNvPr>
          <p:cNvSpPr/>
          <p:nvPr/>
        </p:nvSpPr>
        <p:spPr>
          <a:xfrm>
            <a:off x="9329352" y="268073"/>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1"/>
          <p:cNvSpPr txBox="1"/>
          <p:nvPr>
            <p:ph type="title"/>
          </p:nvPr>
        </p:nvSpPr>
        <p:spPr>
          <a:xfrm>
            <a:off x="634313" y="129360"/>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Fishes in the Sea</a:t>
            </a:r>
            <a:endParaRPr/>
          </a:p>
        </p:txBody>
      </p:sp>
      <p:sp>
        <p:nvSpPr>
          <p:cNvPr id="245" name="Google Shape;245;p21"/>
          <p:cNvSpPr txBox="1"/>
          <p:nvPr>
            <p:ph idx="1" type="body"/>
          </p:nvPr>
        </p:nvSpPr>
        <p:spPr>
          <a:xfrm>
            <a:off x="345989" y="1272746"/>
            <a:ext cx="11611233" cy="5461685"/>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en-GB"/>
              <a:t>Play this game in a circle of chairs facing outwards, or sit on the ground.</a:t>
            </a:r>
            <a:endParaRPr/>
          </a:p>
          <a:p>
            <a:pPr indent="-342900" lvl="0" marL="342900" rtl="0" algn="l">
              <a:spcBef>
                <a:spcPts val="1240"/>
              </a:spcBef>
              <a:spcAft>
                <a:spcPts val="0"/>
              </a:spcAft>
              <a:buClr>
                <a:schemeClr val="dk1"/>
              </a:buClr>
              <a:buSzPts val="3200"/>
              <a:buChar char="•"/>
            </a:pPr>
            <a:r>
              <a:rPr b="1" lang="en-GB"/>
              <a:t>Each member of the group is given the name of a fish, e.g., herring, cod, mackerel and plaice. (The names are given in rotation, e.g., every fourth person is a cod.) </a:t>
            </a:r>
            <a:endParaRPr/>
          </a:p>
          <a:p>
            <a:pPr indent="-342900" lvl="0" marL="342900" rtl="0" algn="l">
              <a:spcBef>
                <a:spcPts val="1240"/>
              </a:spcBef>
              <a:spcAft>
                <a:spcPts val="0"/>
              </a:spcAft>
              <a:buClr>
                <a:schemeClr val="dk1"/>
              </a:buClr>
              <a:buSzPts val="3200"/>
              <a:buChar char="•"/>
            </a:pPr>
            <a:r>
              <a:rPr b="1" lang="en-GB"/>
              <a:t>Call out the name of a fish. </a:t>
            </a:r>
            <a:endParaRPr/>
          </a:p>
          <a:p>
            <a:pPr indent="-342900" lvl="0" marL="342900" rtl="0" algn="l">
              <a:spcBef>
                <a:spcPts val="1240"/>
              </a:spcBef>
              <a:spcAft>
                <a:spcPts val="0"/>
              </a:spcAft>
              <a:buClr>
                <a:schemeClr val="dk1"/>
              </a:buClr>
              <a:buSzPts val="3200"/>
              <a:buChar char="•"/>
            </a:pPr>
            <a:r>
              <a:rPr b="1" lang="en-GB"/>
              <a:t>On command, the students with that fish name run round the outside of the circle and back to their place. </a:t>
            </a:r>
            <a:endParaRPr/>
          </a:p>
          <a:p>
            <a:pPr indent="-342900" lvl="0" marL="342900" rtl="0" algn="l">
              <a:spcBef>
                <a:spcPts val="1240"/>
              </a:spcBef>
              <a:spcAft>
                <a:spcPts val="0"/>
              </a:spcAft>
              <a:buClr>
                <a:schemeClr val="dk1"/>
              </a:buClr>
              <a:buSzPts val="3200"/>
              <a:buChar char="•"/>
            </a:pPr>
            <a:r>
              <a:rPr b="1" lang="en-GB"/>
              <a:t>The last person back to their own chair is ‘out’.</a:t>
            </a:r>
            <a:endParaRPr b="1"/>
          </a:p>
          <a:p>
            <a:pPr indent="0" lvl="0" marL="342900" rtl="0" algn="l">
              <a:spcBef>
                <a:spcPts val="1240"/>
              </a:spcBef>
              <a:spcAft>
                <a:spcPts val="0"/>
              </a:spcAft>
              <a:buNone/>
            </a:pPr>
            <a:r>
              <a:rPr b="1" lang="en-GB"/>
              <a:t>Variation - give numbers, topic related names, letters of the alphabet and use the sound.</a:t>
            </a:r>
            <a:endParaRPr b="1"/>
          </a:p>
        </p:txBody>
      </p:sp>
      <p:sp>
        <p:nvSpPr>
          <p:cNvPr id="246" name="Google Shape;246;p21">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2"/>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Blob</a:t>
            </a:r>
            <a:endParaRPr/>
          </a:p>
        </p:txBody>
      </p:sp>
      <p:sp>
        <p:nvSpPr>
          <p:cNvPr id="252" name="Google Shape;252;p22"/>
          <p:cNvSpPr txBox="1"/>
          <p:nvPr>
            <p:ph idx="1" type="body"/>
          </p:nvPr>
        </p:nvSpPr>
        <p:spPr>
          <a:xfrm>
            <a:off x="247135" y="1381169"/>
            <a:ext cx="11710087" cy="5365620"/>
          </a:xfrm>
          <a:prstGeom prst="rect">
            <a:avLst/>
          </a:prstGeom>
          <a:noFill/>
          <a:ln>
            <a:noFill/>
          </a:ln>
        </p:spPr>
        <p:txBody>
          <a:bodyPr anchorCtr="0" anchor="t" bIns="45700" lIns="91425" spcFirstLastPara="1" rIns="91425" wrap="square" tIns="45700">
            <a:normAutofit lnSpcReduction="20000"/>
          </a:bodyPr>
          <a:lstStyle/>
          <a:p>
            <a:pPr indent="-358140" lvl="0" marL="342900" rtl="0" algn="l">
              <a:spcBef>
                <a:spcPts val="0"/>
              </a:spcBef>
              <a:spcAft>
                <a:spcPts val="0"/>
              </a:spcAft>
              <a:buClr>
                <a:schemeClr val="dk1"/>
              </a:buClr>
              <a:buSzPts val="3200"/>
              <a:buChar char="•"/>
            </a:pPr>
            <a:r>
              <a:rPr b="1" lang="en-GB"/>
              <a:t>Walk freely around the room in random directions, changing direction if you are about to walk into someone. </a:t>
            </a:r>
            <a:endParaRPr/>
          </a:p>
          <a:p>
            <a:pPr indent="-358140" lvl="0" marL="342900" rtl="0" algn="l">
              <a:spcBef>
                <a:spcPts val="1192"/>
              </a:spcBef>
              <a:spcAft>
                <a:spcPts val="0"/>
              </a:spcAft>
              <a:buClr>
                <a:schemeClr val="dk1"/>
              </a:buClr>
              <a:buSzPts val="3200"/>
              <a:buChar char="•"/>
            </a:pPr>
            <a:r>
              <a:rPr b="1" lang="en-GB"/>
              <a:t>When you hear</a:t>
            </a:r>
            <a:r>
              <a:rPr b="1" lang="en-GB"/>
              <a:t> a call like, “3 arms” you must partner up so there are three arms connected.</a:t>
            </a:r>
            <a:endParaRPr/>
          </a:p>
          <a:p>
            <a:pPr indent="-269240" lvl="0" marL="342900" rtl="0" algn="l">
              <a:spcBef>
                <a:spcPts val="1192"/>
              </a:spcBef>
              <a:spcAft>
                <a:spcPts val="0"/>
              </a:spcAft>
              <a:buSzPts val="1800"/>
              <a:buChar char="•"/>
            </a:pPr>
            <a:r>
              <a:rPr b="1" lang="en-GB"/>
              <a:t>You will be asked to walk freely around the room again.</a:t>
            </a:r>
            <a:endParaRPr b="1"/>
          </a:p>
          <a:p>
            <a:pPr indent="-358140" lvl="0" marL="342900" rtl="0" algn="l">
              <a:spcBef>
                <a:spcPts val="1192"/>
              </a:spcBef>
              <a:spcAft>
                <a:spcPts val="0"/>
              </a:spcAft>
              <a:buClr>
                <a:schemeClr val="dk1"/>
              </a:buClr>
              <a:buSzPts val="3200"/>
              <a:buChar char="•"/>
            </a:pPr>
            <a:r>
              <a:rPr b="1" lang="en-GB"/>
              <a:t>When you hear a call again, you have to find a new partner – you can’t partner up with the same people twice.</a:t>
            </a:r>
            <a:endParaRPr b="1"/>
          </a:p>
          <a:p>
            <a:pPr indent="-269240" lvl="0" marL="342900" rtl="0" algn="l">
              <a:spcBef>
                <a:spcPts val="1192"/>
              </a:spcBef>
              <a:spcAft>
                <a:spcPts val="0"/>
              </a:spcAft>
              <a:buSzPts val="1800"/>
              <a:buChar char="•"/>
            </a:pPr>
            <a:r>
              <a:rPr b="1" lang="en-GB"/>
              <a:t>The last to partner up or if you are unable to join a group, you are out.</a:t>
            </a:r>
            <a:endParaRPr b="1"/>
          </a:p>
          <a:p>
            <a:pPr indent="-358140" lvl="0" marL="342900" rtl="0" algn="l">
              <a:spcBef>
                <a:spcPts val="1192"/>
              </a:spcBef>
              <a:spcAft>
                <a:spcPts val="0"/>
              </a:spcAft>
              <a:buClr>
                <a:schemeClr val="dk1"/>
              </a:buClr>
              <a:buSzPts val="3200"/>
              <a:buChar char="•"/>
            </a:pPr>
            <a:r>
              <a:rPr b="1" lang="en-GB"/>
              <a:t>Variation - You could call topic related ideas, equations, letters to spell a word. </a:t>
            </a:r>
            <a:endParaRPr/>
          </a:p>
        </p:txBody>
      </p:sp>
      <p:sp>
        <p:nvSpPr>
          <p:cNvPr id="253" name="Google Shape;253;p22">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3"/>
          <p:cNvSpPr txBox="1"/>
          <p:nvPr>
            <p:ph type="title"/>
          </p:nvPr>
        </p:nvSpPr>
        <p:spPr>
          <a:xfrm>
            <a:off x="621957" y="114001"/>
            <a:ext cx="10972800" cy="862184"/>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Everyone who’s…</a:t>
            </a:r>
            <a:endParaRPr/>
          </a:p>
        </p:txBody>
      </p:sp>
      <p:sp>
        <p:nvSpPr>
          <p:cNvPr id="119" name="Google Shape;119;p3"/>
          <p:cNvSpPr txBox="1"/>
          <p:nvPr>
            <p:ph idx="1" type="body"/>
          </p:nvPr>
        </p:nvSpPr>
        <p:spPr>
          <a:xfrm>
            <a:off x="234779" y="1013254"/>
            <a:ext cx="11662376" cy="5678039"/>
          </a:xfrm>
          <a:prstGeom prst="rect">
            <a:avLst/>
          </a:prstGeom>
          <a:noFill/>
          <a:ln>
            <a:noFill/>
          </a:ln>
        </p:spPr>
        <p:txBody>
          <a:bodyPr anchorCtr="0" anchor="t" bIns="45700" lIns="91425" spcFirstLastPara="1" rIns="91425" wrap="square" tIns="45700">
            <a:normAutofit lnSpcReduction="20000"/>
          </a:bodyPr>
          <a:lstStyle/>
          <a:p>
            <a:pPr indent="-358140" lvl="0" marL="342900" rtl="0" algn="l">
              <a:spcBef>
                <a:spcPts val="0"/>
              </a:spcBef>
              <a:spcAft>
                <a:spcPts val="0"/>
              </a:spcAft>
              <a:buClr>
                <a:schemeClr val="dk1"/>
              </a:buClr>
              <a:buSzPts val="3200"/>
              <a:buChar char="•"/>
            </a:pPr>
            <a:r>
              <a:rPr b="1" lang="en-GB"/>
              <a:t>Sit on chairs in a circle</a:t>
            </a:r>
            <a:endParaRPr/>
          </a:p>
          <a:p>
            <a:pPr indent="-358140" lvl="0" marL="342900" rtl="0" algn="l">
              <a:spcBef>
                <a:spcPts val="1200"/>
              </a:spcBef>
              <a:spcAft>
                <a:spcPts val="0"/>
              </a:spcAft>
              <a:buClr>
                <a:schemeClr val="dk1"/>
              </a:buClr>
              <a:buSzPts val="3200"/>
              <a:buChar char="•"/>
            </a:pPr>
            <a:r>
              <a:rPr b="1" lang="en-GB"/>
              <a:t>One person in the middle says “Everyone who….” – it can be something you have on, have done, have seen, like/don’t like etc. </a:t>
            </a:r>
            <a:endParaRPr/>
          </a:p>
          <a:p>
            <a:pPr indent="-358140" lvl="0" marL="342900" rtl="0" algn="l">
              <a:spcBef>
                <a:spcPts val="1200"/>
              </a:spcBef>
              <a:spcAft>
                <a:spcPts val="0"/>
              </a:spcAft>
              <a:buClr>
                <a:schemeClr val="dk1"/>
              </a:buClr>
              <a:buSzPts val="3200"/>
              <a:buChar char="•"/>
            </a:pPr>
            <a:r>
              <a:rPr b="1" lang="en-GB"/>
              <a:t>If what they say applies to you, you must stand up and find a new seat.</a:t>
            </a:r>
            <a:endParaRPr/>
          </a:p>
          <a:p>
            <a:pPr indent="-358140" lvl="0" marL="342900" rtl="0" algn="l">
              <a:spcBef>
                <a:spcPts val="1200"/>
              </a:spcBef>
              <a:spcAft>
                <a:spcPts val="0"/>
              </a:spcAft>
              <a:buClr>
                <a:schemeClr val="dk1"/>
              </a:buClr>
              <a:buSzPts val="3200"/>
              <a:buChar char="•"/>
            </a:pPr>
            <a:r>
              <a:rPr b="1" lang="en-GB"/>
              <a:t>You cannot return to the same chair or swap with the person either side of you. </a:t>
            </a:r>
            <a:endParaRPr/>
          </a:p>
          <a:p>
            <a:pPr indent="-358140" lvl="0" marL="342900" rtl="0" algn="l">
              <a:spcBef>
                <a:spcPts val="1200"/>
              </a:spcBef>
              <a:spcAft>
                <a:spcPts val="0"/>
              </a:spcAft>
              <a:buClr>
                <a:schemeClr val="dk1"/>
              </a:buClr>
              <a:buSzPts val="3200"/>
              <a:buChar char="•"/>
            </a:pPr>
            <a:r>
              <a:rPr b="1" lang="en-GB"/>
              <a:t>The person in the middle must try and find a seat too – whoever is left without a seat goes in the middle.</a:t>
            </a:r>
            <a:endParaRPr/>
          </a:p>
          <a:p>
            <a:pPr indent="-358140" lvl="0" marL="342900" rtl="0" algn="l">
              <a:spcBef>
                <a:spcPts val="1200"/>
              </a:spcBef>
              <a:spcAft>
                <a:spcPts val="0"/>
              </a:spcAft>
              <a:buClr>
                <a:schemeClr val="dk1"/>
              </a:buClr>
              <a:buSzPts val="3200"/>
              <a:buChar char="•"/>
            </a:pPr>
            <a:r>
              <a:rPr b="1" lang="en-GB"/>
              <a:t>The questions need to have yes or no answers.</a:t>
            </a:r>
            <a:endParaRPr/>
          </a:p>
          <a:p>
            <a:pPr indent="-358140" lvl="0" marL="342900" rtl="0" algn="l">
              <a:spcBef>
                <a:spcPts val="1200"/>
              </a:spcBef>
              <a:spcAft>
                <a:spcPts val="0"/>
              </a:spcAft>
              <a:buClr>
                <a:schemeClr val="dk1"/>
              </a:buClr>
              <a:buSzPts val="3200"/>
              <a:buChar char="•"/>
            </a:pPr>
            <a:r>
              <a:rPr b="1" lang="en-GB"/>
              <a:t>Variation – a chair is taken away each time.</a:t>
            </a:r>
            <a:endParaRPr/>
          </a:p>
        </p:txBody>
      </p:sp>
      <p:sp>
        <p:nvSpPr>
          <p:cNvPr id="120" name="Google Shape;120;p3">
            <a:hlinkClick action="ppaction://hlinksldjump" r:id="rId3"/>
          </p:cNvPr>
          <p:cNvSpPr/>
          <p:nvPr/>
        </p:nvSpPr>
        <p:spPr>
          <a:xfrm>
            <a:off x="9331755" y="240078"/>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Wink Murder</a:t>
            </a:r>
            <a:endParaRPr/>
          </a:p>
        </p:txBody>
      </p:sp>
      <p:sp>
        <p:nvSpPr>
          <p:cNvPr id="126" name="Google Shape;126;p4"/>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GB"/>
              <a:t>Stand or sit in a circle.</a:t>
            </a:r>
            <a:endParaRPr/>
          </a:p>
          <a:p>
            <a:pPr indent="-342900" lvl="0" marL="342900" rtl="0" algn="l">
              <a:spcBef>
                <a:spcPts val="1200"/>
              </a:spcBef>
              <a:spcAft>
                <a:spcPts val="0"/>
              </a:spcAft>
              <a:buClr>
                <a:schemeClr val="dk1"/>
              </a:buClr>
              <a:buSzPts val="3200"/>
              <a:buChar char="•"/>
            </a:pPr>
            <a:r>
              <a:rPr b="1" lang="en-GB"/>
              <a:t>A “detective” is sent outside whilst a “murderer” is chosen.</a:t>
            </a:r>
            <a:endParaRPr/>
          </a:p>
          <a:p>
            <a:pPr indent="-342900" lvl="0" marL="342900" rtl="0" algn="l">
              <a:spcBef>
                <a:spcPts val="1200"/>
              </a:spcBef>
              <a:spcAft>
                <a:spcPts val="0"/>
              </a:spcAft>
              <a:buClr>
                <a:schemeClr val="dk1"/>
              </a:buClr>
              <a:buSzPts val="3200"/>
              <a:buChar char="•"/>
            </a:pPr>
            <a:r>
              <a:rPr b="1" lang="en-GB"/>
              <a:t>The “murderer” will wink at people to kill them.</a:t>
            </a:r>
            <a:endParaRPr/>
          </a:p>
          <a:p>
            <a:pPr indent="-342900" lvl="0" marL="342900" rtl="0" algn="l">
              <a:spcBef>
                <a:spcPts val="1200"/>
              </a:spcBef>
              <a:spcAft>
                <a:spcPts val="0"/>
              </a:spcAft>
              <a:buClr>
                <a:schemeClr val="dk1"/>
              </a:buClr>
              <a:buSzPts val="3200"/>
              <a:buChar char="•"/>
            </a:pPr>
            <a:r>
              <a:rPr b="1" lang="en-GB"/>
              <a:t>When you are winked at, die a dramatic death.</a:t>
            </a:r>
            <a:endParaRPr/>
          </a:p>
          <a:p>
            <a:pPr indent="-342900" lvl="0" marL="342900" rtl="0" algn="l">
              <a:spcBef>
                <a:spcPts val="1200"/>
              </a:spcBef>
              <a:spcAft>
                <a:spcPts val="0"/>
              </a:spcAft>
              <a:buClr>
                <a:schemeClr val="dk1"/>
              </a:buClr>
              <a:buSzPts val="3200"/>
              <a:buChar char="•"/>
            </a:pPr>
            <a:r>
              <a:rPr b="1" lang="en-GB"/>
              <a:t>The detective has 3 chances to work out the murderer before everyone is killed.</a:t>
            </a:r>
            <a:endParaRPr/>
          </a:p>
          <a:p>
            <a:pPr indent="-342900" lvl="0" marL="342900" rtl="0" algn="l">
              <a:spcBef>
                <a:spcPts val="1200"/>
              </a:spcBef>
              <a:spcAft>
                <a:spcPts val="0"/>
              </a:spcAft>
              <a:buClr>
                <a:schemeClr val="dk1"/>
              </a:buClr>
              <a:buSzPts val="3200"/>
              <a:buChar char="•"/>
            </a:pPr>
            <a:r>
              <a:rPr b="1" lang="en-GB"/>
              <a:t>Variation – no one knows who the murderer is.</a:t>
            </a:r>
            <a:endParaRPr/>
          </a:p>
        </p:txBody>
      </p:sp>
      <p:sp>
        <p:nvSpPr>
          <p:cNvPr id="127" name="Google Shape;127;p4">
            <a:hlinkClick action="ppaction://hlinksldjump" r:id="rId3"/>
          </p:cNvPr>
          <p:cNvSpPr/>
          <p:nvPr/>
        </p:nvSpPr>
        <p:spPr>
          <a:xfrm>
            <a:off x="9393538" y="18157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Ladders</a:t>
            </a:r>
            <a:endParaRPr/>
          </a:p>
        </p:txBody>
      </p:sp>
      <p:sp>
        <p:nvSpPr>
          <p:cNvPr id="133" name="Google Shape;133;p5"/>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en-GB"/>
              <a:t>In pairs, sit in a line (A on one side, B on one side) </a:t>
            </a:r>
            <a:endParaRPr/>
          </a:p>
          <a:p>
            <a:pPr indent="-342900" lvl="0" marL="342900" rtl="0" algn="l">
              <a:spcBef>
                <a:spcPts val="2400"/>
              </a:spcBef>
              <a:spcAft>
                <a:spcPts val="0"/>
              </a:spcAft>
              <a:buClr>
                <a:schemeClr val="dk1"/>
              </a:buClr>
              <a:buSzPts val="3200"/>
              <a:buChar char="•"/>
            </a:pPr>
            <a:r>
              <a:rPr b="1" lang="en-GB"/>
              <a:t>Each pair gets a number</a:t>
            </a:r>
            <a:endParaRPr/>
          </a:p>
          <a:p>
            <a:pPr indent="-342900" lvl="0" marL="342900" rtl="0" algn="l">
              <a:spcBef>
                <a:spcPts val="2400"/>
              </a:spcBef>
              <a:spcAft>
                <a:spcPts val="0"/>
              </a:spcAft>
              <a:buClr>
                <a:schemeClr val="dk1"/>
              </a:buClr>
              <a:buSzPts val="3200"/>
              <a:buChar char="•"/>
            </a:pPr>
            <a:r>
              <a:rPr b="1" lang="en-GB"/>
              <a:t>When the number is called, the pair gets up and runs around their line and back to their spot</a:t>
            </a:r>
            <a:endParaRPr/>
          </a:p>
          <a:p>
            <a:pPr indent="-342900" lvl="0" marL="342900" rtl="0" algn="l">
              <a:spcBef>
                <a:spcPts val="2400"/>
              </a:spcBef>
              <a:spcAft>
                <a:spcPts val="0"/>
              </a:spcAft>
              <a:buClr>
                <a:schemeClr val="dk1"/>
              </a:buClr>
              <a:buSzPts val="3200"/>
              <a:buChar char="•"/>
            </a:pPr>
            <a:r>
              <a:rPr b="1" lang="en-GB"/>
              <a:t>The first person back wins a point for their team</a:t>
            </a:r>
            <a:endParaRPr/>
          </a:p>
          <a:p>
            <a:pPr indent="-342900" lvl="0" marL="342900" rtl="0" algn="l">
              <a:spcBef>
                <a:spcPts val="2400"/>
              </a:spcBef>
              <a:spcAft>
                <a:spcPts val="0"/>
              </a:spcAft>
              <a:buClr>
                <a:schemeClr val="dk1"/>
              </a:buClr>
              <a:buSzPts val="3200"/>
              <a:buChar char="•"/>
            </a:pPr>
            <a:r>
              <a:rPr b="1" lang="en-GB"/>
              <a:t>The team with the most points wins</a:t>
            </a:r>
            <a:endParaRPr/>
          </a:p>
        </p:txBody>
      </p:sp>
      <p:sp>
        <p:nvSpPr>
          <p:cNvPr id="134" name="Google Shape;134;p5">
            <a:hlinkClick action="ppaction://hlinksldjump" r:id="rId3"/>
          </p:cNvPr>
          <p:cNvSpPr/>
          <p:nvPr/>
        </p:nvSpPr>
        <p:spPr>
          <a:xfrm>
            <a:off x="9356467"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6"/>
          <p:cNvSpPr txBox="1"/>
          <p:nvPr>
            <p:ph type="title"/>
          </p:nvPr>
        </p:nvSpPr>
        <p:spPr>
          <a:xfrm>
            <a:off x="609600" y="274638"/>
            <a:ext cx="10972800" cy="899254"/>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Sneak</a:t>
            </a:r>
            <a:endParaRPr/>
          </a:p>
        </p:txBody>
      </p:sp>
      <p:sp>
        <p:nvSpPr>
          <p:cNvPr id="140" name="Google Shape;140;p6"/>
          <p:cNvSpPr txBox="1"/>
          <p:nvPr>
            <p:ph idx="1" type="body"/>
          </p:nvPr>
        </p:nvSpPr>
        <p:spPr>
          <a:xfrm>
            <a:off x="259492" y="1198605"/>
            <a:ext cx="11697730" cy="54864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spcBef>
                <a:spcPts val="0"/>
              </a:spcBef>
              <a:spcAft>
                <a:spcPts val="0"/>
              </a:spcAft>
              <a:buClr>
                <a:schemeClr val="dk1"/>
              </a:buClr>
              <a:buSzPct val="100000"/>
              <a:buChar char="•"/>
            </a:pPr>
            <a:r>
              <a:rPr b="1" lang="en-GB"/>
              <a:t>One person is </a:t>
            </a:r>
            <a:r>
              <a:rPr b="1" lang="en-GB"/>
              <a:t>the </a:t>
            </a:r>
            <a:r>
              <a:rPr b="1" lang="en-GB"/>
              <a:t>“Protector” and faces a wall. </a:t>
            </a:r>
            <a:endParaRPr/>
          </a:p>
          <a:p>
            <a:pPr indent="-327660" lvl="0" marL="342900" rtl="0" algn="l">
              <a:spcBef>
                <a:spcPts val="640"/>
              </a:spcBef>
              <a:spcAft>
                <a:spcPts val="0"/>
              </a:spcAft>
              <a:buClr>
                <a:schemeClr val="dk1"/>
              </a:buClr>
              <a:buSzPct val="100000"/>
              <a:buChar char="•"/>
            </a:pPr>
            <a:r>
              <a:rPr b="1" lang="en-GB"/>
              <a:t>The rest of the group start at the other end of the room, then try to creep up on the “Protector” and steal the keys or object. </a:t>
            </a:r>
            <a:endParaRPr/>
          </a:p>
          <a:p>
            <a:pPr indent="-327660" lvl="0" marL="342900" rtl="0" algn="l">
              <a:spcBef>
                <a:spcPts val="640"/>
              </a:spcBef>
              <a:spcAft>
                <a:spcPts val="0"/>
              </a:spcAft>
              <a:buClr>
                <a:schemeClr val="dk1"/>
              </a:buClr>
              <a:buSzPct val="100000"/>
              <a:buChar char="•"/>
            </a:pPr>
            <a:r>
              <a:rPr b="1" lang="en-GB"/>
              <a:t>However, at any moment,  the “Protector” can turn around suddenly. If they see anyone moving, they point at them and that person must return to the start. </a:t>
            </a:r>
            <a:endParaRPr/>
          </a:p>
          <a:p>
            <a:pPr indent="-327660" lvl="0" marL="342900" rtl="0" algn="l">
              <a:spcBef>
                <a:spcPts val="640"/>
              </a:spcBef>
              <a:spcAft>
                <a:spcPts val="0"/>
              </a:spcAft>
              <a:buClr>
                <a:schemeClr val="dk1"/>
              </a:buClr>
              <a:buSzPct val="100000"/>
              <a:buChar char="•"/>
            </a:pPr>
            <a:r>
              <a:rPr b="1" lang="en-GB"/>
              <a:t>No-one is allowed to move while they are being watched.</a:t>
            </a:r>
            <a:endParaRPr/>
          </a:p>
          <a:p>
            <a:pPr indent="-327660" lvl="0" marL="342900" rtl="0" algn="l">
              <a:spcBef>
                <a:spcPts val="640"/>
              </a:spcBef>
              <a:spcAft>
                <a:spcPts val="0"/>
              </a:spcAft>
              <a:buClr>
                <a:schemeClr val="dk1"/>
              </a:buClr>
              <a:buSzPct val="100000"/>
              <a:buChar char="•"/>
            </a:pPr>
            <a:r>
              <a:rPr b="1" lang="en-GB"/>
              <a:t>Whoever manages to steal the keys or object becomes the “Protector” and the game starts again.</a:t>
            </a:r>
            <a:endParaRPr b="1"/>
          </a:p>
          <a:p>
            <a:pPr indent="-334327" lvl="0" marL="342900" rtl="0" algn="l">
              <a:spcBef>
                <a:spcPts val="0"/>
              </a:spcBef>
              <a:spcAft>
                <a:spcPts val="0"/>
              </a:spcAft>
              <a:buSzPct val="52689"/>
              <a:buChar char="•"/>
            </a:pPr>
            <a:r>
              <a:rPr b="1" lang="en-GB"/>
              <a:t>Variation - Work in groups to sneak up on the “Protector” and remove the keys or object back to the start without being called out. The “Protector” will get three guesses who has the keys or object. </a:t>
            </a:r>
            <a:endParaRPr b="1" sz="3416"/>
          </a:p>
          <a:p>
            <a:pPr indent="0" lvl="0" marL="342900" rtl="0" algn="l">
              <a:spcBef>
                <a:spcPts val="640"/>
              </a:spcBef>
              <a:spcAft>
                <a:spcPts val="0"/>
              </a:spcAft>
              <a:buNone/>
            </a:pPr>
            <a:r>
              <a:t/>
            </a:r>
            <a:endParaRPr b="1"/>
          </a:p>
        </p:txBody>
      </p:sp>
      <p:sp>
        <p:nvSpPr>
          <p:cNvPr id="141" name="Google Shape;141;p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7"/>
          <p:cNvSpPr txBox="1"/>
          <p:nvPr>
            <p:ph type="title"/>
          </p:nvPr>
        </p:nvSpPr>
        <p:spPr>
          <a:xfrm>
            <a:off x="564080" y="-54486"/>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Captain’s Coming</a:t>
            </a:r>
            <a:endParaRPr/>
          </a:p>
        </p:txBody>
      </p:sp>
      <p:sp>
        <p:nvSpPr>
          <p:cNvPr id="147" name="Google Shape;147;p7"/>
          <p:cNvSpPr txBox="1"/>
          <p:nvPr>
            <p:ph idx="1" type="body"/>
          </p:nvPr>
        </p:nvSpPr>
        <p:spPr>
          <a:xfrm>
            <a:off x="142504" y="1088514"/>
            <a:ext cx="11804077" cy="5571777"/>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sz="2400"/>
              <a:t>Stand at one end of the room. The Captain will call out actions:</a:t>
            </a:r>
            <a:endParaRPr/>
          </a:p>
          <a:p>
            <a:pPr indent="-285750" lvl="1" marL="742950" rtl="0" algn="l">
              <a:spcBef>
                <a:spcPts val="1080"/>
              </a:spcBef>
              <a:spcAft>
                <a:spcPts val="0"/>
              </a:spcAft>
              <a:buClr>
                <a:schemeClr val="dk1"/>
              </a:buClr>
              <a:buSzPts val="2400"/>
              <a:buChar char="–"/>
            </a:pPr>
            <a:r>
              <a:rPr b="1" lang="en-GB" sz="2400"/>
              <a:t>‘Go Port (left)/Starboard (right)/Bow (forwards)/Stern (backwards) - move to different parts of the room </a:t>
            </a:r>
            <a:endParaRPr/>
          </a:p>
          <a:p>
            <a:pPr indent="-285750" lvl="1" marL="742950" rtl="0" algn="l">
              <a:spcBef>
                <a:spcPts val="1080"/>
              </a:spcBef>
              <a:spcAft>
                <a:spcPts val="0"/>
              </a:spcAft>
              <a:buClr>
                <a:schemeClr val="dk1"/>
              </a:buClr>
              <a:buSzPts val="2400"/>
              <a:buChar char="–"/>
            </a:pPr>
            <a:r>
              <a:rPr b="1" lang="en-GB" sz="2400"/>
              <a:t>‘Captain’s coming’ – all stand upright and salute, saying “Aye Aye Captain”</a:t>
            </a:r>
            <a:endParaRPr/>
          </a:p>
          <a:p>
            <a:pPr indent="-285750" lvl="1" marL="742950" rtl="0" algn="l">
              <a:spcBef>
                <a:spcPts val="1080"/>
              </a:spcBef>
              <a:spcAft>
                <a:spcPts val="0"/>
              </a:spcAft>
              <a:buClr>
                <a:schemeClr val="dk1"/>
              </a:buClr>
              <a:buSzPts val="2400"/>
              <a:buChar char="–"/>
            </a:pPr>
            <a:r>
              <a:rPr b="1" lang="en-GB" sz="2400"/>
              <a:t>‘Climb the ropes’ – mime climbing rope ladders using arms and legs</a:t>
            </a:r>
            <a:endParaRPr/>
          </a:p>
          <a:p>
            <a:pPr indent="-285750" lvl="1" marL="742950" rtl="0" algn="l">
              <a:spcBef>
                <a:spcPts val="1080"/>
              </a:spcBef>
              <a:spcAft>
                <a:spcPts val="0"/>
              </a:spcAft>
              <a:buClr>
                <a:schemeClr val="dk1"/>
              </a:buClr>
              <a:buSzPts val="2400"/>
              <a:buChar char="–"/>
            </a:pPr>
            <a:r>
              <a:rPr b="1" lang="en-GB" sz="2400"/>
              <a:t>‘Scrub the decks’ – crouch down and pretend to scrub the floor</a:t>
            </a:r>
            <a:endParaRPr/>
          </a:p>
          <a:p>
            <a:pPr indent="-285750" lvl="1" marL="742950" rtl="0" algn="l">
              <a:spcBef>
                <a:spcPts val="1080"/>
              </a:spcBef>
              <a:spcAft>
                <a:spcPts val="0"/>
              </a:spcAft>
              <a:buClr>
                <a:schemeClr val="dk1"/>
              </a:buClr>
              <a:buSzPts val="2400"/>
              <a:buChar char="–"/>
            </a:pPr>
            <a:r>
              <a:rPr b="1" lang="en-GB" sz="2400"/>
              <a:t>‘To the life boats’ – find a partner, sit down and pretend to row a lifeboat</a:t>
            </a:r>
            <a:endParaRPr b="1" sz="2400"/>
          </a:p>
          <a:p>
            <a:pPr indent="-285750" lvl="1" marL="742950" rtl="0" algn="l">
              <a:spcBef>
                <a:spcPts val="1080"/>
              </a:spcBef>
              <a:spcAft>
                <a:spcPts val="0"/>
              </a:spcAft>
              <a:buClr>
                <a:schemeClr val="dk1"/>
              </a:buClr>
              <a:buSzPts val="2400"/>
              <a:buChar char="–"/>
            </a:pPr>
            <a:r>
              <a:rPr b="1" lang="en-GB" sz="2400"/>
              <a:t>‘Hit the deck’ – lie down on your stomachs as quick as possibly</a:t>
            </a:r>
            <a:endParaRPr/>
          </a:p>
          <a:p>
            <a:pPr indent="-285750" lvl="1" marL="742950" rtl="0" algn="l">
              <a:spcBef>
                <a:spcPts val="1080"/>
              </a:spcBef>
              <a:spcAft>
                <a:spcPts val="0"/>
              </a:spcAft>
              <a:buClr>
                <a:schemeClr val="dk1"/>
              </a:buClr>
              <a:buSzPts val="2400"/>
              <a:buChar char="–"/>
            </a:pPr>
            <a:r>
              <a:rPr b="1" lang="en-GB" sz="2400"/>
              <a:t>‘To the mast’ – go to the centre of the room</a:t>
            </a:r>
            <a:endParaRPr/>
          </a:p>
          <a:p>
            <a:pPr indent="-285750" lvl="1" marL="742950" rtl="0" algn="l">
              <a:spcBef>
                <a:spcPts val="1080"/>
              </a:spcBef>
              <a:spcAft>
                <a:spcPts val="0"/>
              </a:spcAft>
              <a:buClr>
                <a:schemeClr val="dk1"/>
              </a:buClr>
              <a:buSzPts val="2400"/>
              <a:buChar char="–"/>
            </a:pPr>
            <a:r>
              <a:rPr b="1" lang="en-GB" sz="2400"/>
              <a:t>‘Walk the plank’ – walk like on a tightrope</a:t>
            </a:r>
            <a:endParaRPr/>
          </a:p>
          <a:p>
            <a:pPr indent="-342900" lvl="0" marL="342900" rtl="0" algn="l">
              <a:spcBef>
                <a:spcPts val="1080"/>
              </a:spcBef>
              <a:spcAft>
                <a:spcPts val="0"/>
              </a:spcAft>
              <a:buClr>
                <a:schemeClr val="dk1"/>
              </a:buClr>
              <a:buSzPts val="2400"/>
              <a:buChar char="•"/>
            </a:pPr>
            <a:r>
              <a:rPr b="1" lang="en-GB" sz="2400"/>
              <a:t>Only do the action if the Captain says “Captain says….” first – if not, you’re out</a:t>
            </a:r>
            <a:endParaRPr/>
          </a:p>
        </p:txBody>
      </p:sp>
      <p:sp>
        <p:nvSpPr>
          <p:cNvPr id="148" name="Google Shape;148;p7">
            <a:hlinkClick action="ppaction://hlinksldjump" r:id="rId3"/>
          </p:cNvPr>
          <p:cNvSpPr/>
          <p:nvPr/>
        </p:nvSpPr>
        <p:spPr>
          <a:xfrm>
            <a:off x="9381181"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Zookeeper</a:t>
            </a:r>
            <a:endParaRPr/>
          </a:p>
        </p:txBody>
      </p:sp>
      <p:sp>
        <p:nvSpPr>
          <p:cNvPr id="154" name="Google Shape;154;p8"/>
          <p:cNvSpPr txBox="1"/>
          <p:nvPr>
            <p:ph idx="1" type="body"/>
          </p:nvPr>
        </p:nvSpPr>
        <p:spPr>
          <a:xfrm>
            <a:off x="0" y="1332550"/>
            <a:ext cx="11904300" cy="5697300"/>
          </a:xfrm>
          <a:prstGeom prst="rect">
            <a:avLst/>
          </a:prstGeom>
          <a:noFill/>
          <a:ln>
            <a:noFill/>
          </a:ln>
        </p:spPr>
        <p:txBody>
          <a:bodyPr anchorCtr="0" anchor="t" bIns="45700" lIns="91425" spcFirstLastPara="1" rIns="91425" wrap="square" tIns="45700">
            <a:normAutofit fontScale="40000" lnSpcReduction="10000"/>
          </a:bodyPr>
          <a:lstStyle/>
          <a:p>
            <a:pPr indent="-352730" lvl="0" marL="457200" rtl="0" algn="l">
              <a:spcBef>
                <a:spcPts val="1100"/>
              </a:spcBef>
              <a:spcAft>
                <a:spcPts val="0"/>
              </a:spcAft>
              <a:buClr>
                <a:srgbClr val="212121"/>
              </a:buClr>
              <a:buSzPct val="100000"/>
              <a:buFont typeface="Nunito"/>
              <a:buChar char="•"/>
            </a:pPr>
            <a:r>
              <a:rPr b="1" lang="en-GB" sz="4887">
                <a:solidFill>
                  <a:srgbClr val="212121"/>
                </a:solidFill>
                <a:latin typeface="Nunito"/>
                <a:ea typeface="Nunito"/>
                <a:cs typeface="Nunito"/>
                <a:sym typeface="Nunito"/>
              </a:rPr>
              <a:t>Students are to make the said animal with the number of people mentioned. </a:t>
            </a:r>
            <a:endParaRPr b="1" sz="4887">
              <a:solidFill>
                <a:srgbClr val="212121"/>
              </a:solidFill>
              <a:latin typeface="Nunito"/>
              <a:ea typeface="Nunito"/>
              <a:cs typeface="Nunito"/>
              <a:sym typeface="Nunito"/>
            </a:endParaRPr>
          </a:p>
          <a:p>
            <a:pPr indent="-352730" lvl="0" marL="457200" rtl="0" algn="l">
              <a:spcBef>
                <a:spcPts val="0"/>
              </a:spcBef>
              <a:spcAft>
                <a:spcPts val="0"/>
              </a:spcAft>
              <a:buClr>
                <a:srgbClr val="212121"/>
              </a:buClr>
              <a:buSzPct val="100000"/>
              <a:buFont typeface="Nunito"/>
              <a:buChar char="•"/>
            </a:pPr>
            <a:r>
              <a:rPr b="1" i="1" lang="en-GB" sz="4887">
                <a:solidFill>
                  <a:srgbClr val="212121"/>
                </a:solidFill>
                <a:latin typeface="Nunito"/>
                <a:ea typeface="Nunito"/>
                <a:cs typeface="Nunito"/>
                <a:sym typeface="Nunito"/>
              </a:rPr>
              <a:t>Example: Monkey-2. Two students get together to create a monkey.</a:t>
            </a:r>
            <a:endParaRPr b="1" sz="4887">
              <a:solidFill>
                <a:srgbClr val="212121"/>
              </a:solidFill>
              <a:latin typeface="Nunito"/>
              <a:ea typeface="Nunito"/>
              <a:cs typeface="Nunito"/>
              <a:sym typeface="Nunito"/>
            </a:endParaRPr>
          </a:p>
          <a:p>
            <a:pPr indent="-352730" lvl="0" marL="457200" rtl="0" algn="l">
              <a:spcBef>
                <a:spcPts val="0"/>
              </a:spcBef>
              <a:spcAft>
                <a:spcPts val="0"/>
              </a:spcAft>
              <a:buClr>
                <a:srgbClr val="212121"/>
              </a:buClr>
              <a:buSzPct val="100000"/>
              <a:buFont typeface="Nunito"/>
              <a:buChar char="•"/>
            </a:pPr>
            <a:r>
              <a:rPr b="1" lang="en-GB" sz="4887">
                <a:solidFill>
                  <a:srgbClr val="212121"/>
                </a:solidFill>
                <a:latin typeface="Nunito"/>
                <a:ea typeface="Nunito"/>
                <a:cs typeface="Nunito"/>
                <a:sym typeface="Nunito"/>
              </a:rPr>
              <a:t>Students that do not manage to get into a group go into the </a:t>
            </a:r>
            <a:r>
              <a:rPr b="1" lang="en-GB" sz="4887">
                <a:solidFill>
                  <a:srgbClr val="212121"/>
                </a:solidFill>
                <a:latin typeface="Nunito"/>
                <a:ea typeface="Nunito"/>
                <a:cs typeface="Nunito"/>
                <a:sym typeface="Nunito"/>
              </a:rPr>
              <a:t>zookeeper's</a:t>
            </a:r>
            <a:r>
              <a:rPr b="1" lang="en-GB" sz="4887">
                <a:solidFill>
                  <a:srgbClr val="212121"/>
                </a:solidFill>
                <a:latin typeface="Nunito"/>
                <a:ea typeface="Nunito"/>
                <a:cs typeface="Nunito"/>
                <a:sym typeface="Nunito"/>
              </a:rPr>
              <a:t> cage as the animal they were trying to create. </a:t>
            </a:r>
            <a:endParaRPr b="1" sz="4887">
              <a:solidFill>
                <a:srgbClr val="212121"/>
              </a:solidFill>
              <a:latin typeface="Nunito"/>
              <a:ea typeface="Nunito"/>
              <a:cs typeface="Nunito"/>
              <a:sym typeface="Nunito"/>
            </a:endParaRPr>
          </a:p>
          <a:p>
            <a:pPr indent="-352730" lvl="0" marL="457200" rtl="0" algn="l">
              <a:spcBef>
                <a:spcPts val="0"/>
              </a:spcBef>
              <a:spcAft>
                <a:spcPts val="0"/>
              </a:spcAft>
              <a:buClr>
                <a:srgbClr val="212121"/>
              </a:buClr>
              <a:buSzPct val="100000"/>
              <a:buFont typeface="Nunito"/>
              <a:buChar char="•"/>
            </a:pPr>
            <a:r>
              <a:rPr b="1" i="1" lang="en-GB" sz="4887">
                <a:solidFill>
                  <a:srgbClr val="212121"/>
                </a:solidFill>
                <a:latin typeface="Nunito"/>
                <a:ea typeface="Nunito"/>
                <a:cs typeface="Nunito"/>
                <a:sym typeface="Nunito"/>
              </a:rPr>
              <a:t>Example: If they get out on a call for Monkey's then they enter the zookeeper's cage as a monkey.</a:t>
            </a:r>
            <a:endParaRPr b="1" i="1" sz="4887">
              <a:solidFill>
                <a:srgbClr val="212121"/>
              </a:solidFill>
              <a:latin typeface="Nunito"/>
              <a:ea typeface="Nunito"/>
              <a:cs typeface="Nunito"/>
              <a:sym typeface="Nunito"/>
            </a:endParaRPr>
          </a:p>
          <a:p>
            <a:pPr indent="-352730" lvl="0" marL="457200" rtl="0" algn="l">
              <a:spcBef>
                <a:spcPts val="0"/>
              </a:spcBef>
              <a:spcAft>
                <a:spcPts val="0"/>
              </a:spcAft>
              <a:buClr>
                <a:srgbClr val="212121"/>
              </a:buClr>
              <a:buSzPct val="100000"/>
              <a:buFont typeface="Nunito"/>
              <a:buChar char="•"/>
            </a:pPr>
            <a:r>
              <a:rPr b="1" lang="en-GB" sz="4887">
                <a:solidFill>
                  <a:srgbClr val="212121"/>
                </a:solidFill>
                <a:latin typeface="Nunito"/>
                <a:ea typeface="Nunito"/>
                <a:cs typeface="Nunito"/>
                <a:sym typeface="Nunito"/>
              </a:rPr>
              <a:t>Students can get out of the cage when their animal is called. They try to match up with a group. If they do not manage this they return to the zookeeper's cage. If they manage to make a group and someone else does not, that person must enter the cage as the animal called. </a:t>
            </a:r>
            <a:endParaRPr b="1" sz="4887">
              <a:solidFill>
                <a:srgbClr val="212121"/>
              </a:solidFill>
              <a:latin typeface="Nunito"/>
              <a:ea typeface="Nunito"/>
              <a:cs typeface="Nunito"/>
              <a:sym typeface="Nunito"/>
            </a:endParaRPr>
          </a:p>
          <a:p>
            <a:pPr indent="-352730" lvl="0" marL="457200" rtl="0" algn="l">
              <a:spcBef>
                <a:spcPts val="0"/>
              </a:spcBef>
              <a:spcAft>
                <a:spcPts val="0"/>
              </a:spcAft>
              <a:buClr>
                <a:srgbClr val="212121"/>
              </a:buClr>
              <a:buSzPct val="100000"/>
              <a:buFont typeface="Nunito"/>
              <a:buChar char="•"/>
            </a:pPr>
            <a:r>
              <a:rPr b="1" i="1" lang="en-GB" sz="4887">
                <a:solidFill>
                  <a:srgbClr val="212121"/>
                </a:solidFill>
                <a:latin typeface="Nunito"/>
                <a:ea typeface="Nunito"/>
                <a:cs typeface="Nunito"/>
                <a:sym typeface="Nunito"/>
              </a:rPr>
              <a:t>Before you start you could discuss what kind of animals are in the zoo and what features they have.Also how the groups might make the animals. Have a few practice runs.</a:t>
            </a:r>
            <a:endParaRPr b="1" i="1" sz="4887">
              <a:solidFill>
                <a:srgbClr val="212121"/>
              </a:solidFill>
              <a:latin typeface="Nunito"/>
              <a:ea typeface="Nunito"/>
              <a:cs typeface="Nunito"/>
              <a:sym typeface="Nunito"/>
            </a:endParaRPr>
          </a:p>
          <a:p>
            <a:pPr indent="0" lvl="0" marL="0" rtl="0" algn="l">
              <a:spcBef>
                <a:spcPts val="1100"/>
              </a:spcBef>
              <a:spcAft>
                <a:spcPts val="0"/>
              </a:spcAft>
              <a:buNone/>
            </a:pPr>
            <a:r>
              <a:rPr b="1" i="1" lang="en-GB" sz="4887" u="sng">
                <a:solidFill>
                  <a:srgbClr val="212121"/>
                </a:solidFill>
                <a:latin typeface="Nunito"/>
                <a:ea typeface="Nunito"/>
                <a:cs typeface="Nunito"/>
                <a:sym typeface="Nunito"/>
              </a:rPr>
              <a:t>Ideas</a:t>
            </a:r>
            <a:endParaRPr b="1" i="1" sz="4887" u="sng">
              <a:solidFill>
                <a:srgbClr val="212121"/>
              </a:solidFill>
              <a:latin typeface="Nunito"/>
              <a:ea typeface="Nunito"/>
              <a:cs typeface="Nunito"/>
              <a:sym typeface="Nunito"/>
            </a:endParaRPr>
          </a:p>
          <a:p>
            <a:pPr indent="0" lvl="0" marL="457200" rtl="0" algn="l">
              <a:spcBef>
                <a:spcPts val="1200"/>
              </a:spcBef>
              <a:spcAft>
                <a:spcPts val="0"/>
              </a:spcAft>
              <a:buNone/>
            </a:pPr>
            <a:r>
              <a:rPr b="1" i="1" lang="en-GB" sz="4887">
                <a:solidFill>
                  <a:srgbClr val="212121"/>
                </a:solidFill>
                <a:latin typeface="Nunito"/>
                <a:ea typeface="Nunito"/>
                <a:cs typeface="Nunito"/>
                <a:sym typeface="Nunito"/>
              </a:rPr>
              <a:t>Elephant - large ears, trunk(2 people - stand one in front of the other. one is the ears the other is the trunk.)</a:t>
            </a:r>
            <a:endParaRPr b="1" i="1" sz="4887">
              <a:solidFill>
                <a:srgbClr val="212121"/>
              </a:solidFill>
              <a:latin typeface="Nunito"/>
              <a:ea typeface="Nunito"/>
              <a:cs typeface="Nunito"/>
              <a:sym typeface="Nunito"/>
            </a:endParaRPr>
          </a:p>
          <a:p>
            <a:pPr indent="0" lvl="0" marL="457200" rtl="0" algn="l">
              <a:spcBef>
                <a:spcPts val="1200"/>
              </a:spcBef>
              <a:spcAft>
                <a:spcPts val="0"/>
              </a:spcAft>
              <a:buNone/>
            </a:pPr>
            <a:r>
              <a:rPr b="1" i="1" lang="en-GB" sz="4887">
                <a:solidFill>
                  <a:srgbClr val="212121"/>
                </a:solidFill>
                <a:latin typeface="Nunito"/>
                <a:ea typeface="Nunito"/>
                <a:cs typeface="Nunito"/>
                <a:sym typeface="Nunito"/>
              </a:rPr>
              <a:t>Crocodile - long tail, big mouth (3 people - one make the mouth, one is the body </a:t>
            </a:r>
            <a:r>
              <a:rPr b="1" i="1" lang="en-GB" sz="4887">
                <a:solidFill>
                  <a:srgbClr val="212121"/>
                </a:solidFill>
                <a:latin typeface="Nunito"/>
                <a:ea typeface="Nunito"/>
                <a:cs typeface="Nunito"/>
                <a:sym typeface="Nunito"/>
              </a:rPr>
              <a:t>and one</a:t>
            </a:r>
            <a:r>
              <a:rPr b="1" i="1" lang="en-GB" sz="4887">
                <a:solidFill>
                  <a:srgbClr val="212121"/>
                </a:solidFill>
                <a:latin typeface="Nunito"/>
                <a:ea typeface="Nunito"/>
                <a:cs typeface="Nunito"/>
                <a:sym typeface="Nunito"/>
              </a:rPr>
              <a:t> is the tail.)</a:t>
            </a:r>
            <a:endParaRPr b="1" i="1" sz="4887">
              <a:solidFill>
                <a:srgbClr val="212121"/>
              </a:solidFill>
              <a:latin typeface="Nunito"/>
              <a:ea typeface="Nunito"/>
              <a:cs typeface="Nunito"/>
              <a:sym typeface="Nunito"/>
            </a:endParaRPr>
          </a:p>
          <a:p>
            <a:pPr indent="0" lvl="0" marL="457200" rtl="0" algn="l">
              <a:spcBef>
                <a:spcPts val="1200"/>
              </a:spcBef>
              <a:spcAft>
                <a:spcPts val="0"/>
              </a:spcAft>
              <a:buNone/>
            </a:pPr>
            <a:r>
              <a:rPr b="1" i="1" lang="en-GB" sz="4887">
                <a:solidFill>
                  <a:srgbClr val="212121"/>
                </a:solidFill>
                <a:latin typeface="Nunito"/>
                <a:ea typeface="Nunito"/>
                <a:cs typeface="Nunito"/>
                <a:sym typeface="Nunito"/>
              </a:rPr>
              <a:t>Shark - fin, tail, big mouth (3 people - one is the mouth, one the fin, one the tail.)</a:t>
            </a:r>
            <a:endParaRPr b="1" i="1" sz="4887">
              <a:solidFill>
                <a:srgbClr val="212121"/>
              </a:solidFill>
              <a:latin typeface="Nunito"/>
              <a:ea typeface="Nunito"/>
              <a:cs typeface="Nunito"/>
              <a:sym typeface="Nunito"/>
            </a:endParaRPr>
          </a:p>
          <a:p>
            <a:pPr indent="0" lvl="0" marL="0" rtl="0" algn="l">
              <a:spcBef>
                <a:spcPts val="1200"/>
              </a:spcBef>
              <a:spcAft>
                <a:spcPts val="0"/>
              </a:spcAft>
              <a:buNone/>
            </a:pPr>
            <a:r>
              <a:t/>
            </a:r>
            <a:endParaRPr b="1" i="1" sz="1200">
              <a:solidFill>
                <a:srgbClr val="212121"/>
              </a:solidFill>
              <a:latin typeface="Nunito"/>
              <a:ea typeface="Nunito"/>
              <a:cs typeface="Nunito"/>
              <a:sym typeface="Nunito"/>
            </a:endParaRPr>
          </a:p>
          <a:p>
            <a:pPr indent="0" lvl="0" marL="342900" rtl="0" algn="l">
              <a:spcBef>
                <a:spcPts val="1144"/>
              </a:spcBef>
              <a:spcAft>
                <a:spcPts val="0"/>
              </a:spcAft>
              <a:buNone/>
            </a:pPr>
            <a:r>
              <a:t/>
            </a:r>
            <a:endParaRPr b="1"/>
          </a:p>
        </p:txBody>
      </p:sp>
      <p:sp>
        <p:nvSpPr>
          <p:cNvPr id="155" name="Google Shape;155;p8">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9"/>
          <p:cNvSpPr txBox="1"/>
          <p:nvPr>
            <p:ph type="title"/>
          </p:nvPr>
        </p:nvSpPr>
        <p:spPr>
          <a:xfrm>
            <a:off x="0" y="-200375"/>
            <a:ext cx="109728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GB" u="sng"/>
              <a:t>Upstage, Downstage</a:t>
            </a:r>
            <a:endParaRPr/>
          </a:p>
        </p:txBody>
      </p:sp>
      <p:sp>
        <p:nvSpPr>
          <p:cNvPr id="161" name="Google Shape;161;p9"/>
          <p:cNvSpPr txBox="1"/>
          <p:nvPr>
            <p:ph idx="1" type="body"/>
          </p:nvPr>
        </p:nvSpPr>
        <p:spPr>
          <a:xfrm>
            <a:off x="0" y="1033153"/>
            <a:ext cx="11582400" cy="560242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sz="2400"/>
              <a:t>Stand at one end of the room. The Director will call out actions:</a:t>
            </a:r>
            <a:endParaRPr/>
          </a:p>
          <a:p>
            <a:pPr indent="-285750" lvl="1" marL="742950" rtl="0" algn="l">
              <a:spcBef>
                <a:spcPts val="1080"/>
              </a:spcBef>
              <a:spcAft>
                <a:spcPts val="0"/>
              </a:spcAft>
              <a:buClr>
                <a:schemeClr val="dk1"/>
              </a:buClr>
              <a:buSzPts val="2400"/>
              <a:buChar char="–"/>
            </a:pPr>
            <a:r>
              <a:rPr b="1" lang="en-GB" sz="2400"/>
              <a:t>‘Upstage Left / Downstage Left / Upstage Right / Downstage Right / Centre Stage - move to different parts of the room </a:t>
            </a:r>
            <a:endParaRPr/>
          </a:p>
          <a:p>
            <a:pPr indent="-285750" lvl="1" marL="742950" rtl="0" algn="l">
              <a:spcBef>
                <a:spcPts val="1080"/>
              </a:spcBef>
              <a:spcAft>
                <a:spcPts val="0"/>
              </a:spcAft>
              <a:buClr>
                <a:schemeClr val="dk1"/>
              </a:buClr>
              <a:buSzPts val="2400"/>
              <a:buChar char="–"/>
            </a:pPr>
            <a:r>
              <a:rPr b="1" lang="en-GB" sz="2400"/>
              <a:t>‘Curtain Call’ – all line up at the front and bow</a:t>
            </a:r>
            <a:endParaRPr b="1" sz="2400"/>
          </a:p>
          <a:p>
            <a:pPr indent="-285750" lvl="1" marL="742950" rtl="0" algn="l">
              <a:spcBef>
                <a:spcPts val="1080"/>
              </a:spcBef>
              <a:spcAft>
                <a:spcPts val="0"/>
              </a:spcAft>
              <a:buClr>
                <a:schemeClr val="dk1"/>
              </a:buClr>
              <a:buSzPts val="2400"/>
              <a:buChar char="–"/>
            </a:pPr>
            <a:r>
              <a:rPr b="1" lang="en-GB" sz="2400"/>
              <a:t>‘Tragedy’ – die, dramatically falling to the floor</a:t>
            </a:r>
            <a:endParaRPr/>
          </a:p>
          <a:p>
            <a:pPr indent="-285750" lvl="1" marL="742950" rtl="0" algn="l">
              <a:spcBef>
                <a:spcPts val="1080"/>
              </a:spcBef>
              <a:spcAft>
                <a:spcPts val="0"/>
              </a:spcAft>
              <a:buClr>
                <a:schemeClr val="dk1"/>
              </a:buClr>
              <a:buSzPts val="2400"/>
              <a:buChar char="–"/>
            </a:pPr>
            <a:r>
              <a:rPr b="1" lang="en-GB" sz="2400"/>
              <a:t>‘Romance’ – find a partner and one person proposes</a:t>
            </a:r>
            <a:endParaRPr/>
          </a:p>
          <a:p>
            <a:pPr indent="-285750" lvl="1" marL="742950" rtl="0" algn="l">
              <a:spcBef>
                <a:spcPts val="1080"/>
              </a:spcBef>
              <a:spcAft>
                <a:spcPts val="0"/>
              </a:spcAft>
              <a:buClr>
                <a:schemeClr val="dk1"/>
              </a:buClr>
              <a:buSzPts val="2400"/>
              <a:buChar char="–"/>
            </a:pPr>
            <a:r>
              <a:rPr b="1" lang="en-GB" sz="2400"/>
              <a:t>‘Spotlight’ – stand still, one hand on hip, one hand in the air</a:t>
            </a:r>
            <a:endParaRPr/>
          </a:p>
          <a:p>
            <a:pPr indent="-285750" lvl="1" marL="742950" rtl="0" algn="l">
              <a:spcBef>
                <a:spcPts val="1080"/>
              </a:spcBef>
              <a:spcAft>
                <a:spcPts val="0"/>
              </a:spcAft>
              <a:buClr>
                <a:schemeClr val="dk1"/>
              </a:buClr>
              <a:buSzPts val="2400"/>
              <a:buChar char="–"/>
            </a:pPr>
            <a:r>
              <a:rPr b="1" lang="en-GB" sz="2400"/>
              <a:t>‘Thriller’ – stand and look scared</a:t>
            </a:r>
            <a:endParaRPr/>
          </a:p>
          <a:p>
            <a:pPr indent="-285750" lvl="1" marL="742950" rtl="0" algn="l">
              <a:spcBef>
                <a:spcPts val="1080"/>
              </a:spcBef>
              <a:spcAft>
                <a:spcPts val="0"/>
              </a:spcAft>
              <a:buClr>
                <a:schemeClr val="dk1"/>
              </a:buClr>
              <a:buSzPts val="2400"/>
              <a:buChar char="–"/>
            </a:pPr>
            <a:r>
              <a:rPr b="1" lang="en-GB" sz="2400"/>
              <a:t>‘Action’ – stand still, bend the knees, have hands/fists ready to box</a:t>
            </a:r>
            <a:br>
              <a:rPr b="1" lang="en-GB" sz="2400"/>
            </a:br>
            <a:endParaRPr b="1" sz="2400"/>
          </a:p>
          <a:p>
            <a:pPr indent="-342900" lvl="0" marL="342900" rtl="0" algn="l">
              <a:spcBef>
                <a:spcPts val="1080"/>
              </a:spcBef>
              <a:spcAft>
                <a:spcPts val="0"/>
              </a:spcAft>
              <a:buClr>
                <a:schemeClr val="dk1"/>
              </a:buClr>
              <a:buSzPts val="2400"/>
              <a:buChar char="•"/>
            </a:pPr>
            <a:r>
              <a:rPr b="1" lang="en-GB" sz="2400"/>
              <a:t>Only do the action if the Director says “Director says….” first – if not, you’re out</a:t>
            </a:r>
            <a:endParaRPr/>
          </a:p>
        </p:txBody>
      </p:sp>
      <p:sp>
        <p:nvSpPr>
          <p:cNvPr id="162" name="Google Shape;162;p9">
            <a:hlinkClick action="ppaction://hlinksldjump" r:id="rId3"/>
          </p:cNvPr>
          <p:cNvSpPr/>
          <p:nvPr/>
        </p:nvSpPr>
        <p:spPr>
          <a:xfrm>
            <a:off x="9381182" y="18157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3200" u="none" cap="none" strike="noStrike">
                <a:solidFill>
                  <a:schemeClr val="dk1"/>
                </a:solidFill>
                <a:latin typeface="Comic Sans MS"/>
                <a:ea typeface="Comic Sans MS"/>
                <a:cs typeface="Comic Sans MS"/>
                <a:sym typeface="Comic Sans MS"/>
              </a:rPr>
              <a:t>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2013-02-01T17:12:11Z</dcterms:created>
  <dc:creator>Mark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0x0101009D8D46F7FB067A4B94AAE724597EF506</vt:lpwstr>
  </property>
  <property fmtid="{D5CDD505-2E9C-101B-9397-08002B2CF9AE}" pid="3" name="MediaServiceImageTags">
    <vt:lpwstr/>
  </property>
</Properties>
</file>