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18" roundtripDataSignature="AMtx7mgsNcbCuMieIU7tw5nCeTfe3cpkX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customschemas.google.com/relationships/presentationmetadata" Target="meta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6" name="Google Shape;156;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3" name="Google Shape;163;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0" name="Google Shape;170;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1" name="Google Shape;91;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2" name="Google Shape;92;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7" name="Google Shape;107;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4" name="Google Shape;114;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1" name="Google Shape;121;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8" name="Google Shape;128;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5" name="Google Shape;135;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2" name="Google Shape;142;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9" name="Google Shape;149;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4"/>
          <p:cNvSpPr txBox="1"/>
          <p:nvPr>
            <p:ph type="ctrTitle"/>
          </p:nvPr>
        </p:nvSpPr>
        <p:spPr>
          <a:xfrm>
            <a:off x="914400" y="2130426"/>
            <a:ext cx="10363200" cy="147002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4"/>
          <p:cNvSpPr txBox="1"/>
          <p:nvPr>
            <p:ph idx="1" type="subTitle"/>
          </p:nvPr>
        </p:nvSpPr>
        <p:spPr>
          <a:xfrm>
            <a:off x="1828800" y="3886200"/>
            <a:ext cx="85344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8" name="Google Shape;18;p24"/>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4"/>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4"/>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33"/>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33"/>
          <p:cNvSpPr txBox="1"/>
          <p:nvPr>
            <p:ph idx="1" type="body"/>
          </p:nvPr>
        </p:nvSpPr>
        <p:spPr>
          <a:xfrm rot="5400000">
            <a:off x="3833019" y="-1623218"/>
            <a:ext cx="4525963" cy="10972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5" name="Google Shape;75;p33"/>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33"/>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33"/>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34"/>
          <p:cNvSpPr txBox="1"/>
          <p:nvPr>
            <p:ph type="title"/>
          </p:nvPr>
        </p:nvSpPr>
        <p:spPr>
          <a:xfrm rot="5400000">
            <a:off x="7285038" y="1828802"/>
            <a:ext cx="5851525" cy="27432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34"/>
          <p:cNvSpPr txBox="1"/>
          <p:nvPr>
            <p:ph idx="1" type="body"/>
          </p:nvPr>
        </p:nvSpPr>
        <p:spPr>
          <a:xfrm rot="5400000">
            <a:off x="1697038" y="-812799"/>
            <a:ext cx="5851525" cy="80264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81" name="Google Shape;81;p34"/>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34"/>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34"/>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 name="Shape 21"/>
        <p:cNvGrpSpPr/>
        <p:nvPr/>
      </p:nvGrpSpPr>
      <p:grpSpPr>
        <a:xfrm>
          <a:off x="0" y="0"/>
          <a:ext cx="0" cy="0"/>
          <a:chOff x="0" y="0"/>
          <a:chExt cx="0" cy="0"/>
        </a:xfrm>
      </p:grpSpPr>
      <p:sp>
        <p:nvSpPr>
          <p:cNvPr id="22" name="Google Shape;22;p25"/>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25"/>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25"/>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26"/>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26"/>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8" name="Google Shape;28;p26"/>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26"/>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26"/>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27"/>
          <p:cNvSpPr txBox="1"/>
          <p:nvPr>
            <p:ph type="title"/>
          </p:nvPr>
        </p:nvSpPr>
        <p:spPr>
          <a:xfrm>
            <a:off x="963084" y="4406901"/>
            <a:ext cx="10363200"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27"/>
          <p:cNvSpPr txBox="1"/>
          <p:nvPr>
            <p:ph idx="1" type="body"/>
          </p:nvPr>
        </p:nvSpPr>
        <p:spPr>
          <a:xfrm>
            <a:off x="963084" y="2906713"/>
            <a:ext cx="10363200"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34" name="Google Shape;34;p27"/>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27"/>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27"/>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28"/>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28"/>
          <p:cNvSpPr txBox="1"/>
          <p:nvPr>
            <p:ph idx="1" type="body"/>
          </p:nvPr>
        </p:nvSpPr>
        <p:spPr>
          <a:xfrm>
            <a:off x="609600" y="1600201"/>
            <a:ext cx="53848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40" name="Google Shape;40;p28"/>
          <p:cNvSpPr txBox="1"/>
          <p:nvPr>
            <p:ph idx="2" type="body"/>
          </p:nvPr>
        </p:nvSpPr>
        <p:spPr>
          <a:xfrm>
            <a:off x="6197600" y="1600201"/>
            <a:ext cx="53848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41" name="Google Shape;41;p28"/>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28"/>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28"/>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29"/>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29"/>
          <p:cNvSpPr txBox="1"/>
          <p:nvPr>
            <p:ph idx="1" type="body"/>
          </p:nvPr>
        </p:nvSpPr>
        <p:spPr>
          <a:xfrm>
            <a:off x="609600" y="1535113"/>
            <a:ext cx="5386917"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7" name="Google Shape;47;p29"/>
          <p:cNvSpPr txBox="1"/>
          <p:nvPr>
            <p:ph idx="2" type="body"/>
          </p:nvPr>
        </p:nvSpPr>
        <p:spPr>
          <a:xfrm>
            <a:off x="609600" y="2174875"/>
            <a:ext cx="5386917"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8" name="Google Shape;48;p29"/>
          <p:cNvSpPr txBox="1"/>
          <p:nvPr>
            <p:ph idx="3" type="body"/>
          </p:nvPr>
        </p:nvSpPr>
        <p:spPr>
          <a:xfrm>
            <a:off x="6193368" y="1535113"/>
            <a:ext cx="5389033"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9" name="Google Shape;49;p29"/>
          <p:cNvSpPr txBox="1"/>
          <p:nvPr>
            <p:ph idx="4" type="body"/>
          </p:nvPr>
        </p:nvSpPr>
        <p:spPr>
          <a:xfrm>
            <a:off x="6193368" y="2174875"/>
            <a:ext cx="5389033"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50" name="Google Shape;50;p29"/>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29"/>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29"/>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30"/>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30"/>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30"/>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30"/>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31"/>
          <p:cNvSpPr txBox="1"/>
          <p:nvPr>
            <p:ph type="title"/>
          </p:nvPr>
        </p:nvSpPr>
        <p:spPr>
          <a:xfrm>
            <a:off x="609601" y="273050"/>
            <a:ext cx="4011084"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31"/>
          <p:cNvSpPr txBox="1"/>
          <p:nvPr>
            <p:ph idx="1" type="body"/>
          </p:nvPr>
        </p:nvSpPr>
        <p:spPr>
          <a:xfrm>
            <a:off x="4766733" y="273051"/>
            <a:ext cx="6815667"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61" name="Google Shape;61;p31"/>
          <p:cNvSpPr txBox="1"/>
          <p:nvPr>
            <p:ph idx="2" type="body"/>
          </p:nvPr>
        </p:nvSpPr>
        <p:spPr>
          <a:xfrm>
            <a:off x="609601" y="1435101"/>
            <a:ext cx="4011084"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2" name="Google Shape;62;p31"/>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31"/>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31"/>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32"/>
          <p:cNvSpPr txBox="1"/>
          <p:nvPr>
            <p:ph type="title"/>
          </p:nvPr>
        </p:nvSpPr>
        <p:spPr>
          <a:xfrm>
            <a:off x="2389717" y="4800600"/>
            <a:ext cx="73152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32"/>
          <p:cNvSpPr/>
          <p:nvPr>
            <p:ph idx="2" type="pic"/>
          </p:nvPr>
        </p:nvSpPr>
        <p:spPr>
          <a:xfrm>
            <a:off x="2389717" y="612775"/>
            <a:ext cx="7315200" cy="4114800"/>
          </a:xfrm>
          <a:prstGeom prst="rect">
            <a:avLst/>
          </a:prstGeom>
          <a:noFill/>
          <a:ln>
            <a:noFill/>
          </a:ln>
        </p:spPr>
      </p:sp>
      <p:sp>
        <p:nvSpPr>
          <p:cNvPr id="68" name="Google Shape;68;p32"/>
          <p:cNvSpPr txBox="1"/>
          <p:nvPr>
            <p:ph idx="1" type="body"/>
          </p:nvPr>
        </p:nvSpPr>
        <p:spPr>
          <a:xfrm>
            <a:off x="2389717" y="5367338"/>
            <a:ext cx="73152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9" name="Google Shape;69;p32"/>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32"/>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32"/>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mt="22000"/>
          </a:blip>
          <a:stretch>
            <a:fillRect/>
          </a:stretch>
        </a:blipFill>
      </p:bgPr>
    </p:bg>
    <p:spTree>
      <p:nvGrpSpPr>
        <p:cNvPr id="9" name="Shape 9"/>
        <p:cNvGrpSpPr/>
        <p:nvPr/>
      </p:nvGrpSpPr>
      <p:grpSpPr>
        <a:xfrm>
          <a:off x="0" y="0"/>
          <a:ext cx="0" cy="0"/>
          <a:chOff x="0" y="0"/>
          <a:chExt cx="0" cy="0"/>
        </a:xfrm>
      </p:grpSpPr>
      <p:sp>
        <p:nvSpPr>
          <p:cNvPr id="10" name="Google Shape;10;p23"/>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23"/>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23"/>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23"/>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23"/>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slide" Target="/ppt/slides/slide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slide" Target="/ppt/slid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slide" Target="/ppt/slid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slide" Target="/ppt/slides/slide2.xml"/></Relationships>
</file>

<file path=ppt/slides/_rels/slide2.xml.rels><?xml version="1.0" encoding="UTF-8" standalone="yes"?><Relationships xmlns="http://schemas.openxmlformats.org/package/2006/relationships"><Relationship Id="rId11" Type="http://schemas.openxmlformats.org/officeDocument/2006/relationships/slide" Target="/ppt/slides/slide7.xml"/><Relationship Id="rId10" Type="http://schemas.openxmlformats.org/officeDocument/2006/relationships/slide" Target="/ppt/slides/slide10.xml"/><Relationship Id="rId12" Type="http://schemas.openxmlformats.org/officeDocument/2006/relationships/slide" Target="/ppt/slides/slide12.xml"/><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slide" Target="/ppt/slides/slide3.xml"/><Relationship Id="rId4" Type="http://schemas.openxmlformats.org/officeDocument/2006/relationships/slide" Target="/ppt/slides/slide8.xml"/><Relationship Id="rId9" Type="http://schemas.openxmlformats.org/officeDocument/2006/relationships/slide" Target="/ppt/slides/slide9.xml"/><Relationship Id="rId5" Type="http://schemas.openxmlformats.org/officeDocument/2006/relationships/slide" Target="/ppt/slides/slide4.xml"/><Relationship Id="rId6" Type="http://schemas.openxmlformats.org/officeDocument/2006/relationships/slide" Target="/ppt/slides/slide5.xml"/><Relationship Id="rId7" Type="http://schemas.openxmlformats.org/officeDocument/2006/relationships/slide" Target="/ppt/slides/slide6.xml"/><Relationship Id="rId8" Type="http://schemas.openxmlformats.org/officeDocument/2006/relationships/slide" Target="/ppt/slides/slide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slide" Target="/ppt/slid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slide" Target="/ppt/slid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slide" Target="/ppt/slid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slide" Target="/ppt/slid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slide" Target="/ppt/slid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slide" Target="/ppt/slid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slide" Target="/ppt/slid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ph type="ctrTitle"/>
          </p:nvPr>
        </p:nvSpPr>
        <p:spPr>
          <a:xfrm>
            <a:off x="914400" y="2422526"/>
            <a:ext cx="10363200" cy="1470025"/>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5400"/>
              <a:buFont typeface="Comic Sans MS"/>
              <a:buNone/>
            </a:pPr>
            <a:r>
              <a:rPr b="1" lang="en-GB" sz="5400" u="sng">
                <a:solidFill>
                  <a:schemeClr val="dk1"/>
                </a:solidFill>
                <a:latin typeface="Comic Sans MS"/>
                <a:ea typeface="Comic Sans MS"/>
                <a:cs typeface="Comic Sans MS"/>
                <a:sym typeface="Comic Sans MS"/>
                <a:hlinkClick action="ppaction://hlinksldjump" r:id="rId3">
                  <a:extLst>
                    <a:ext uri="{A12FA001-AC4F-418D-AE19-62706E023703}">
                      <ahyp:hlinkClr val="tx"/>
                    </a:ext>
                  </a:extLst>
                </a:hlinkClick>
              </a:rPr>
              <a:t>Choose your starter/warm up!</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5"/>
          <p:cNvSpPr txBox="1"/>
          <p:nvPr>
            <p:ph type="title"/>
          </p:nvPr>
        </p:nvSpPr>
        <p:spPr>
          <a:xfrm>
            <a:off x="609600" y="132149"/>
            <a:ext cx="10972800" cy="83747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Canoe</a:t>
            </a:r>
            <a:endParaRPr/>
          </a:p>
        </p:txBody>
      </p:sp>
      <p:sp>
        <p:nvSpPr>
          <p:cNvPr id="159" name="Google Shape;159;p15"/>
          <p:cNvSpPr txBox="1"/>
          <p:nvPr>
            <p:ph idx="1" type="body"/>
          </p:nvPr>
        </p:nvSpPr>
        <p:spPr>
          <a:xfrm>
            <a:off x="233062" y="1442647"/>
            <a:ext cx="11887200" cy="484592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3200"/>
              <a:buChar char="•"/>
            </a:pPr>
            <a:r>
              <a:rPr b="1" lang="en-GB"/>
              <a:t>As the different boats are called out – organise yourselves into the </a:t>
            </a:r>
            <a:br>
              <a:rPr b="1" lang="en-GB"/>
            </a:br>
            <a:r>
              <a:rPr b="1" lang="en-GB"/>
              <a:t>following:</a:t>
            </a:r>
            <a:endParaRPr/>
          </a:p>
          <a:p>
            <a:pPr indent="0" lvl="0" marL="0" rtl="0" algn="l">
              <a:lnSpc>
                <a:spcPct val="100000"/>
              </a:lnSpc>
              <a:spcBef>
                <a:spcPts val="1240"/>
              </a:spcBef>
              <a:spcAft>
                <a:spcPts val="0"/>
              </a:spcAft>
              <a:buClr>
                <a:schemeClr val="dk1"/>
              </a:buClr>
              <a:buSzPts val="3200"/>
              <a:buNone/>
            </a:pPr>
            <a:r>
              <a:rPr b="1" lang="en-GB"/>
              <a:t>	- Raft (square shape) – 4 people</a:t>
            </a:r>
            <a:endParaRPr/>
          </a:p>
          <a:p>
            <a:pPr indent="0" lvl="0" marL="0" rtl="0" algn="l">
              <a:lnSpc>
                <a:spcPct val="100000"/>
              </a:lnSpc>
              <a:spcBef>
                <a:spcPts val="1240"/>
              </a:spcBef>
              <a:spcAft>
                <a:spcPts val="0"/>
              </a:spcAft>
              <a:buClr>
                <a:schemeClr val="dk1"/>
              </a:buClr>
              <a:buSzPts val="3200"/>
              <a:buNone/>
            </a:pPr>
            <a:r>
              <a:rPr b="1" lang="en-GB"/>
              <a:t>	- Canoe (line) – 3 people</a:t>
            </a:r>
            <a:endParaRPr/>
          </a:p>
          <a:p>
            <a:pPr indent="0" lvl="0" marL="0" rtl="0" algn="l">
              <a:lnSpc>
                <a:spcPct val="100000"/>
              </a:lnSpc>
              <a:spcBef>
                <a:spcPts val="1240"/>
              </a:spcBef>
              <a:spcAft>
                <a:spcPts val="0"/>
              </a:spcAft>
              <a:buClr>
                <a:schemeClr val="dk1"/>
              </a:buClr>
              <a:buSzPts val="3200"/>
              <a:buNone/>
            </a:pPr>
            <a:r>
              <a:rPr b="1" lang="en-GB"/>
              <a:t>	- Kayak (line) – 2 people</a:t>
            </a:r>
            <a:endParaRPr/>
          </a:p>
          <a:p>
            <a:pPr indent="-342900" lvl="0" marL="342900" rtl="0" algn="l">
              <a:lnSpc>
                <a:spcPct val="100000"/>
              </a:lnSpc>
              <a:spcBef>
                <a:spcPts val="1240"/>
              </a:spcBef>
              <a:spcAft>
                <a:spcPts val="0"/>
              </a:spcAft>
              <a:buClr>
                <a:schemeClr val="dk1"/>
              </a:buClr>
              <a:buSzPts val="3200"/>
              <a:buChar char="•"/>
            </a:pPr>
            <a:r>
              <a:rPr b="1" lang="en-GB"/>
              <a:t>You’re out if you can’t find a pair/group</a:t>
            </a:r>
            <a:endParaRPr/>
          </a:p>
          <a:p>
            <a:pPr indent="-342900" lvl="0" marL="342900" rtl="0" algn="l">
              <a:lnSpc>
                <a:spcPct val="100000"/>
              </a:lnSpc>
              <a:spcBef>
                <a:spcPts val="1240"/>
              </a:spcBef>
              <a:spcAft>
                <a:spcPts val="0"/>
              </a:spcAft>
              <a:buClr>
                <a:schemeClr val="dk1"/>
              </a:buClr>
              <a:buSzPts val="3200"/>
              <a:buChar char="•"/>
            </a:pPr>
            <a:r>
              <a:rPr b="1" lang="en-GB"/>
              <a:t>You’re out if you’re the last person to sit</a:t>
            </a:r>
            <a:endParaRPr/>
          </a:p>
          <a:p>
            <a:pPr indent="-342900" lvl="0" marL="342900" rtl="0" algn="l">
              <a:lnSpc>
                <a:spcPct val="100000"/>
              </a:lnSpc>
              <a:spcBef>
                <a:spcPts val="1240"/>
              </a:spcBef>
              <a:spcAft>
                <a:spcPts val="0"/>
              </a:spcAft>
              <a:buClr>
                <a:schemeClr val="dk1"/>
              </a:buClr>
              <a:buSzPts val="3200"/>
              <a:buChar char="•"/>
            </a:pPr>
            <a:r>
              <a:rPr b="1" lang="en-GB"/>
              <a:t>The winners are the last 2 people standing</a:t>
            </a:r>
            <a:endParaRPr/>
          </a:p>
        </p:txBody>
      </p:sp>
      <p:sp>
        <p:nvSpPr>
          <p:cNvPr id="160" name="Google Shape;160;p15">
            <a:hlinkClick action="ppaction://hlinksldjump" r:id="rId3"/>
          </p:cNvPr>
          <p:cNvSpPr/>
          <p:nvPr/>
        </p:nvSpPr>
        <p:spPr>
          <a:xfrm>
            <a:off x="9393538"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8"/>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Popcorn</a:t>
            </a:r>
            <a:endParaRPr/>
          </a:p>
        </p:txBody>
      </p:sp>
      <p:sp>
        <p:nvSpPr>
          <p:cNvPr id="166" name="Google Shape;166;p18"/>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rmAutofit lnSpcReduction="10000"/>
          </a:bodyPr>
          <a:lstStyle/>
          <a:p>
            <a:pPr indent="-342900" lvl="0" marL="342900" rtl="0" algn="l">
              <a:lnSpc>
                <a:spcPct val="100000"/>
              </a:lnSpc>
              <a:spcBef>
                <a:spcPts val="0"/>
              </a:spcBef>
              <a:spcAft>
                <a:spcPts val="0"/>
              </a:spcAft>
              <a:buClr>
                <a:schemeClr val="dk1"/>
              </a:buClr>
              <a:buSzPts val="3200"/>
              <a:buFont typeface="Arial"/>
              <a:buChar char="•"/>
            </a:pPr>
            <a:r>
              <a:rPr b="1" i="0" lang="en-GB"/>
              <a:t>Students sit silently in a circle.</a:t>
            </a:r>
            <a:br>
              <a:rPr b="1" i="0" lang="en-GB"/>
            </a:br>
            <a:endParaRPr b="1" i="0"/>
          </a:p>
          <a:p>
            <a:pPr indent="-342900" lvl="0" marL="342900" rtl="0" algn="l">
              <a:lnSpc>
                <a:spcPct val="100000"/>
              </a:lnSpc>
              <a:spcBef>
                <a:spcPts val="640"/>
              </a:spcBef>
              <a:spcAft>
                <a:spcPts val="0"/>
              </a:spcAft>
              <a:buClr>
                <a:schemeClr val="dk1"/>
              </a:buClr>
              <a:buSzPts val="3200"/>
              <a:buFont typeface="Arial"/>
              <a:buChar char="•"/>
            </a:pPr>
            <a:r>
              <a:rPr b="1" i="0" lang="en-GB"/>
              <a:t>Students must randomly stand up whilst saying a consecutive number in the sequence (1, 2, 3, 4, 5 so on).</a:t>
            </a:r>
            <a:endParaRPr/>
          </a:p>
          <a:p>
            <a:pPr indent="-342900" lvl="0" marL="342900" rtl="0" algn="l">
              <a:lnSpc>
                <a:spcPct val="100000"/>
              </a:lnSpc>
              <a:spcBef>
                <a:spcPts val="1200"/>
              </a:spcBef>
              <a:spcAft>
                <a:spcPts val="0"/>
              </a:spcAft>
              <a:buClr>
                <a:schemeClr val="dk1"/>
              </a:buClr>
              <a:buSzPts val="3200"/>
              <a:buChar char="•"/>
            </a:pPr>
            <a:r>
              <a:rPr b="1" i="0" lang="en-GB"/>
              <a:t>If two students stand and say a number at the same, everyone must sit down and start at number 1 again.</a:t>
            </a:r>
            <a:endParaRPr/>
          </a:p>
          <a:p>
            <a:pPr indent="-342900" lvl="0" marL="342900" rtl="0" algn="l">
              <a:lnSpc>
                <a:spcPct val="100000"/>
              </a:lnSpc>
              <a:spcBef>
                <a:spcPts val="2400"/>
              </a:spcBef>
              <a:spcAft>
                <a:spcPts val="0"/>
              </a:spcAft>
              <a:buClr>
                <a:schemeClr val="dk1"/>
              </a:buClr>
              <a:buSzPts val="3200"/>
              <a:buChar char="•"/>
            </a:pPr>
            <a:r>
              <a:rPr b="1" i="0" lang="en-GB"/>
              <a:t>To make it more difficult, students sit in a circle facing outward so they can’t see who will stand up</a:t>
            </a:r>
            <a:endParaRPr/>
          </a:p>
        </p:txBody>
      </p:sp>
      <p:sp>
        <p:nvSpPr>
          <p:cNvPr id="167" name="Google Shape;167;p18">
            <a:hlinkClick action="ppaction://hlinksldjump" r:id="rId3"/>
          </p:cNvPr>
          <p:cNvSpPr/>
          <p:nvPr/>
        </p:nvSpPr>
        <p:spPr>
          <a:xfrm>
            <a:off x="9393538"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19"/>
          <p:cNvSpPr txBox="1"/>
          <p:nvPr>
            <p:ph type="title"/>
          </p:nvPr>
        </p:nvSpPr>
        <p:spPr>
          <a:xfrm>
            <a:off x="597244" y="21926"/>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Noughts &amp; Crosses</a:t>
            </a:r>
            <a:endParaRPr/>
          </a:p>
        </p:txBody>
      </p:sp>
      <p:sp>
        <p:nvSpPr>
          <p:cNvPr id="173" name="Google Shape;173;p19"/>
          <p:cNvSpPr txBox="1"/>
          <p:nvPr>
            <p:ph idx="1" type="body"/>
          </p:nvPr>
        </p:nvSpPr>
        <p:spPr>
          <a:xfrm>
            <a:off x="308919" y="1087394"/>
            <a:ext cx="11553567" cy="5647037"/>
          </a:xfrm>
          <a:prstGeom prst="rect">
            <a:avLst/>
          </a:prstGeom>
          <a:noFill/>
          <a:ln>
            <a:noFill/>
          </a:ln>
        </p:spPr>
        <p:txBody>
          <a:bodyPr anchorCtr="0" anchor="t" bIns="45700" lIns="91425" spcFirstLastPara="1" rIns="91425" wrap="square" tIns="45700">
            <a:normAutofit/>
          </a:bodyPr>
          <a:lstStyle/>
          <a:p>
            <a:pPr indent="-342900" lvl="0" marL="342900" rtl="0" algn="l">
              <a:lnSpc>
                <a:spcPct val="100000"/>
              </a:lnSpc>
              <a:spcBef>
                <a:spcPts val="0"/>
              </a:spcBef>
              <a:spcAft>
                <a:spcPts val="0"/>
              </a:spcAft>
              <a:buClr>
                <a:schemeClr val="dk1"/>
              </a:buClr>
              <a:buSzPts val="3200"/>
              <a:buChar char="•"/>
            </a:pPr>
            <a:r>
              <a:rPr b="1" lang="en-GB">
                <a:latin typeface="Calibri"/>
                <a:ea typeface="Calibri"/>
                <a:cs typeface="Calibri"/>
                <a:sym typeface="Calibri"/>
              </a:rPr>
              <a:t>Nine chairs or boxes in noughts and crosses layout</a:t>
            </a:r>
            <a:endParaRPr/>
          </a:p>
          <a:p>
            <a:pPr indent="-342900" lvl="0" marL="342900" rtl="0" algn="l">
              <a:lnSpc>
                <a:spcPct val="100000"/>
              </a:lnSpc>
              <a:spcBef>
                <a:spcPts val="1240"/>
              </a:spcBef>
              <a:spcAft>
                <a:spcPts val="0"/>
              </a:spcAft>
              <a:buClr>
                <a:schemeClr val="dk1"/>
              </a:buClr>
              <a:buSzPts val="3200"/>
              <a:buChar char="•"/>
            </a:pPr>
            <a:r>
              <a:rPr b="1" lang="en-GB">
                <a:latin typeface="Calibri"/>
                <a:ea typeface="Calibri"/>
                <a:cs typeface="Calibri"/>
                <a:sym typeface="Calibri"/>
              </a:rPr>
              <a:t>Divide class into two teams</a:t>
            </a:r>
            <a:endParaRPr/>
          </a:p>
          <a:p>
            <a:pPr indent="-342900" lvl="0" marL="342900" rtl="0" algn="l">
              <a:lnSpc>
                <a:spcPct val="100000"/>
              </a:lnSpc>
              <a:spcBef>
                <a:spcPts val="1240"/>
              </a:spcBef>
              <a:spcAft>
                <a:spcPts val="0"/>
              </a:spcAft>
              <a:buClr>
                <a:schemeClr val="dk1"/>
              </a:buClr>
              <a:buSzPts val="3200"/>
              <a:buChar char="•"/>
            </a:pPr>
            <a:r>
              <a:rPr b="1" lang="en-GB">
                <a:latin typeface="Calibri"/>
                <a:ea typeface="Calibri"/>
                <a:cs typeface="Calibri"/>
                <a:sym typeface="Calibri"/>
              </a:rPr>
              <a:t>When teacher gives command or uses a certain word one person from each team must run and touch the wall then sit on a chair with arms crossed (if crosses) or </a:t>
            </a:r>
            <a:r>
              <a:rPr b="1" lang="en-GB"/>
              <a:t>sitting in their lap</a:t>
            </a:r>
            <a:r>
              <a:rPr b="1" lang="en-GB">
                <a:latin typeface="Calibri"/>
                <a:ea typeface="Calibri"/>
                <a:cs typeface="Calibri"/>
                <a:sym typeface="Calibri"/>
              </a:rPr>
              <a:t> (if noughts)</a:t>
            </a:r>
            <a:endParaRPr/>
          </a:p>
          <a:p>
            <a:pPr indent="-342900" lvl="0" marL="342900" rtl="0" algn="l">
              <a:lnSpc>
                <a:spcPct val="100000"/>
              </a:lnSpc>
              <a:spcBef>
                <a:spcPts val="1240"/>
              </a:spcBef>
              <a:spcAft>
                <a:spcPts val="0"/>
              </a:spcAft>
              <a:buClr>
                <a:schemeClr val="dk1"/>
              </a:buClr>
              <a:buSzPts val="3200"/>
              <a:buChar char="•"/>
            </a:pPr>
            <a:r>
              <a:rPr b="1" lang="en-GB">
                <a:latin typeface="Calibri"/>
                <a:ea typeface="Calibri"/>
                <a:cs typeface="Calibri"/>
                <a:sym typeface="Calibri"/>
              </a:rPr>
              <a:t>First to sit down gets the position. </a:t>
            </a:r>
            <a:endParaRPr/>
          </a:p>
          <a:p>
            <a:pPr indent="-342900" lvl="0" marL="342900" rtl="0" algn="l">
              <a:lnSpc>
                <a:spcPct val="100000"/>
              </a:lnSpc>
              <a:spcBef>
                <a:spcPts val="1240"/>
              </a:spcBef>
              <a:spcAft>
                <a:spcPts val="0"/>
              </a:spcAft>
              <a:buClr>
                <a:schemeClr val="dk1"/>
              </a:buClr>
              <a:buSzPts val="3200"/>
              <a:buChar char="•"/>
            </a:pPr>
            <a:r>
              <a:rPr b="1" lang="en-GB">
                <a:latin typeface="Calibri"/>
                <a:ea typeface="Calibri"/>
                <a:cs typeface="Calibri"/>
                <a:sym typeface="Calibri"/>
              </a:rPr>
              <a:t>The team with the line either straight or diagonally wins</a:t>
            </a:r>
            <a:endParaRPr b="1"/>
          </a:p>
        </p:txBody>
      </p:sp>
      <p:sp>
        <p:nvSpPr>
          <p:cNvPr id="174" name="Google Shape;174;p19">
            <a:hlinkClick action="ppaction://hlinksldjump" r:id="rId3"/>
          </p:cNvPr>
          <p:cNvSpPr/>
          <p:nvPr/>
        </p:nvSpPr>
        <p:spPr>
          <a:xfrm>
            <a:off x="9393538"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grpSp>
        <p:nvGrpSpPr>
          <p:cNvPr id="94" name="Google Shape;94;p2"/>
          <p:cNvGrpSpPr/>
          <p:nvPr/>
        </p:nvGrpSpPr>
        <p:grpSpPr>
          <a:xfrm>
            <a:off x="566013" y="1919623"/>
            <a:ext cx="11294418" cy="3018752"/>
            <a:chOff x="347363" y="166473"/>
            <a:chExt cx="11294418" cy="3018752"/>
          </a:xfrm>
        </p:grpSpPr>
        <p:sp>
          <p:nvSpPr>
            <p:cNvPr id="95" name="Google Shape;95;p2">
              <a:hlinkClick action="ppaction://hlinksldjump" r:id="rId3"/>
            </p:cNvPr>
            <p:cNvSpPr/>
            <p:nvPr/>
          </p:nvSpPr>
          <p:spPr>
            <a:xfrm>
              <a:off x="347363" y="166473"/>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1</a:t>
              </a:r>
              <a:endParaRPr b="0" i="0" sz="1400" u="none" cap="none" strike="noStrike">
                <a:solidFill>
                  <a:srgbClr val="000000"/>
                </a:solidFill>
                <a:latin typeface="Arial"/>
                <a:ea typeface="Arial"/>
                <a:cs typeface="Arial"/>
                <a:sym typeface="Arial"/>
              </a:endParaRPr>
            </a:p>
          </p:txBody>
        </p:sp>
        <p:sp>
          <p:nvSpPr>
            <p:cNvPr id="96" name="Google Shape;96;p2">
              <a:hlinkClick/>
            </p:cNvPr>
            <p:cNvSpPr/>
            <p:nvPr/>
          </p:nvSpPr>
          <p:spPr>
            <a:xfrm>
              <a:off x="2989134" y="166473"/>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cap="none" strike="noStrike">
                  <a:solidFill>
                    <a:schemeClr val="dk1"/>
                  </a:solidFill>
                  <a:uFill>
                    <a:noFill/>
                  </a:uFill>
                  <a:latin typeface="Comic Sans MS"/>
                  <a:ea typeface="Comic Sans MS"/>
                  <a:cs typeface="Comic Sans MS"/>
                  <a:sym typeface="Comic Sans MS"/>
                  <a:hlinkClick action="ppaction://hlinksldjump" r:id="rId4">
                    <a:extLst>
                      <a:ext uri="{A12FA001-AC4F-418D-AE19-62706E023703}">
                        <ahyp:hlinkClr val="tx"/>
                      </a:ext>
                    </a:extLst>
                  </a:hlinkClick>
                </a:rPr>
                <a:t>2</a:t>
              </a:r>
              <a:endParaRPr b="0" i="0" sz="1400" cap="none" strike="noStrike">
                <a:solidFill>
                  <a:schemeClr val="dk1"/>
                </a:solidFill>
                <a:latin typeface="Arial"/>
                <a:ea typeface="Arial"/>
                <a:cs typeface="Arial"/>
                <a:sym typeface="Arial"/>
              </a:endParaRPr>
            </a:p>
          </p:txBody>
        </p:sp>
        <p:sp>
          <p:nvSpPr>
            <p:cNvPr id="97" name="Google Shape;97;p2">
              <a:hlinkClick action="ppaction://hlinksldjump" r:id="rId5"/>
            </p:cNvPr>
            <p:cNvSpPr/>
            <p:nvPr/>
          </p:nvSpPr>
          <p:spPr>
            <a:xfrm>
              <a:off x="5321301" y="166473"/>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3</a:t>
              </a:r>
              <a:endParaRPr b="0" i="0" sz="1400" u="none" cap="none" strike="noStrike">
                <a:solidFill>
                  <a:srgbClr val="000000"/>
                </a:solidFill>
                <a:latin typeface="Arial"/>
                <a:ea typeface="Arial"/>
                <a:cs typeface="Arial"/>
                <a:sym typeface="Arial"/>
              </a:endParaRPr>
            </a:p>
          </p:txBody>
        </p:sp>
        <p:sp>
          <p:nvSpPr>
            <p:cNvPr id="98" name="Google Shape;98;p2">
              <a:hlinkClick action="ppaction://hlinksldjump" r:id="rId6"/>
            </p:cNvPr>
            <p:cNvSpPr/>
            <p:nvPr/>
          </p:nvSpPr>
          <p:spPr>
            <a:xfrm>
              <a:off x="7776176" y="166473"/>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4</a:t>
              </a:r>
              <a:endParaRPr b="0" i="0" sz="1400" u="none" cap="none" strike="noStrike">
                <a:solidFill>
                  <a:srgbClr val="000000"/>
                </a:solidFill>
                <a:latin typeface="Arial"/>
                <a:ea typeface="Arial"/>
                <a:cs typeface="Arial"/>
                <a:sym typeface="Arial"/>
              </a:endParaRPr>
            </a:p>
          </p:txBody>
        </p:sp>
        <p:sp>
          <p:nvSpPr>
            <p:cNvPr id="99" name="Google Shape;99;p2">
              <a:hlinkClick action="ppaction://hlinksldjump" r:id="rId7"/>
            </p:cNvPr>
            <p:cNvSpPr/>
            <p:nvPr/>
          </p:nvSpPr>
          <p:spPr>
            <a:xfrm>
              <a:off x="10193981" y="166473"/>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5</a:t>
              </a:r>
              <a:endParaRPr b="0" i="0" sz="1400" u="none" cap="none" strike="noStrike">
                <a:solidFill>
                  <a:srgbClr val="000000"/>
                </a:solidFill>
                <a:latin typeface="Arial"/>
                <a:ea typeface="Arial"/>
                <a:cs typeface="Arial"/>
                <a:sym typeface="Arial"/>
              </a:endParaRPr>
            </a:p>
          </p:txBody>
        </p:sp>
        <p:sp>
          <p:nvSpPr>
            <p:cNvPr id="100" name="Google Shape;100;p2">
              <a:hlinkClick/>
            </p:cNvPr>
            <p:cNvSpPr/>
            <p:nvPr/>
          </p:nvSpPr>
          <p:spPr>
            <a:xfrm>
              <a:off x="7776176" y="1902425"/>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cap="none" strike="noStrike">
                  <a:solidFill>
                    <a:schemeClr val="dk1"/>
                  </a:solidFill>
                  <a:uFill>
                    <a:noFill/>
                  </a:uFill>
                  <a:latin typeface="Comic Sans MS"/>
                  <a:ea typeface="Comic Sans MS"/>
                  <a:cs typeface="Comic Sans MS"/>
                  <a:sym typeface="Comic Sans MS"/>
                  <a:hlinkClick action="ppaction://hlinksldjump" r:id="rId8">
                    <a:extLst>
                      <a:ext uri="{A12FA001-AC4F-418D-AE19-62706E023703}">
                        <ahyp:hlinkClr val="tx"/>
                      </a:ext>
                    </a:extLst>
                  </a:hlinkClick>
                </a:rPr>
                <a:t>9</a:t>
              </a:r>
              <a:endParaRPr b="0" i="0" sz="1400" cap="none" strike="noStrike">
                <a:solidFill>
                  <a:schemeClr val="dk1"/>
                </a:solidFill>
                <a:latin typeface="Arial"/>
                <a:ea typeface="Arial"/>
                <a:cs typeface="Arial"/>
                <a:sym typeface="Arial"/>
              </a:endParaRPr>
            </a:p>
          </p:txBody>
        </p:sp>
        <p:sp>
          <p:nvSpPr>
            <p:cNvPr id="101" name="Google Shape;101;p2">
              <a:hlinkClick/>
            </p:cNvPr>
            <p:cNvSpPr/>
            <p:nvPr/>
          </p:nvSpPr>
          <p:spPr>
            <a:xfrm>
              <a:off x="347363" y="1902425"/>
              <a:ext cx="1447800" cy="12828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cap="none" strike="noStrike">
                  <a:solidFill>
                    <a:schemeClr val="dk1"/>
                  </a:solidFill>
                  <a:uFill>
                    <a:noFill/>
                  </a:uFill>
                  <a:latin typeface="Comic Sans MS"/>
                  <a:ea typeface="Comic Sans MS"/>
                  <a:cs typeface="Comic Sans MS"/>
                  <a:sym typeface="Comic Sans MS"/>
                  <a:hlinkClick action="ppaction://hlinksldjump" r:id="rId9">
                    <a:extLst>
                      <a:ext uri="{A12FA001-AC4F-418D-AE19-62706E023703}">
                        <ahyp:hlinkClr val="tx"/>
                      </a:ext>
                    </a:extLst>
                  </a:hlinkClick>
                </a:rPr>
                <a:t>6</a:t>
              </a:r>
              <a:endParaRPr b="0" i="0" sz="1400" cap="none" strike="noStrike">
                <a:solidFill>
                  <a:schemeClr val="dk1"/>
                </a:solidFill>
                <a:latin typeface="Arial"/>
                <a:ea typeface="Arial"/>
                <a:cs typeface="Arial"/>
                <a:sym typeface="Arial"/>
              </a:endParaRPr>
            </a:p>
          </p:txBody>
        </p:sp>
        <p:sp>
          <p:nvSpPr>
            <p:cNvPr id="102" name="Google Shape;102;p2">
              <a:hlinkClick/>
            </p:cNvPr>
            <p:cNvSpPr/>
            <p:nvPr/>
          </p:nvSpPr>
          <p:spPr>
            <a:xfrm>
              <a:off x="2989134" y="1902425"/>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cap="none" strike="noStrike">
                  <a:solidFill>
                    <a:schemeClr val="dk1"/>
                  </a:solidFill>
                  <a:uFill>
                    <a:noFill/>
                  </a:uFill>
                  <a:latin typeface="Comic Sans MS"/>
                  <a:ea typeface="Comic Sans MS"/>
                  <a:cs typeface="Comic Sans MS"/>
                  <a:sym typeface="Comic Sans MS"/>
                  <a:hlinkClick action="ppaction://hlinksldjump" r:id="rId10">
                    <a:extLst>
                      <a:ext uri="{A12FA001-AC4F-418D-AE19-62706E023703}">
                        <ahyp:hlinkClr val="tx"/>
                      </a:ext>
                    </a:extLst>
                  </a:hlinkClick>
                </a:rPr>
                <a:t>7</a:t>
              </a:r>
              <a:endParaRPr b="0" i="0" sz="1400" cap="none" strike="noStrike">
                <a:solidFill>
                  <a:schemeClr val="dk1"/>
                </a:solidFill>
                <a:latin typeface="Arial"/>
                <a:ea typeface="Arial"/>
                <a:cs typeface="Arial"/>
                <a:sym typeface="Arial"/>
              </a:endParaRPr>
            </a:p>
          </p:txBody>
        </p:sp>
        <p:sp>
          <p:nvSpPr>
            <p:cNvPr id="103" name="Google Shape;103;p2">
              <a:hlinkClick action="ppaction://hlinksldjump" r:id="rId11"/>
            </p:cNvPr>
            <p:cNvSpPr/>
            <p:nvPr/>
          </p:nvSpPr>
          <p:spPr>
            <a:xfrm>
              <a:off x="5321301" y="1902425"/>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8</a:t>
              </a:r>
              <a:endParaRPr b="0" i="0" sz="1400" u="none" cap="none" strike="noStrike">
                <a:solidFill>
                  <a:srgbClr val="000000"/>
                </a:solidFill>
                <a:latin typeface="Arial"/>
                <a:ea typeface="Arial"/>
                <a:cs typeface="Arial"/>
                <a:sym typeface="Arial"/>
              </a:endParaRPr>
            </a:p>
          </p:txBody>
        </p:sp>
        <p:sp>
          <p:nvSpPr>
            <p:cNvPr id="104" name="Google Shape;104;p2">
              <a:hlinkClick/>
            </p:cNvPr>
            <p:cNvSpPr/>
            <p:nvPr/>
          </p:nvSpPr>
          <p:spPr>
            <a:xfrm>
              <a:off x="10193981" y="1902425"/>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cap="none" strike="noStrike">
                  <a:solidFill>
                    <a:schemeClr val="dk1"/>
                  </a:solidFill>
                  <a:uFill>
                    <a:noFill/>
                  </a:uFill>
                  <a:latin typeface="Comic Sans MS"/>
                  <a:ea typeface="Comic Sans MS"/>
                  <a:cs typeface="Comic Sans MS"/>
                  <a:sym typeface="Comic Sans MS"/>
                  <a:hlinkClick action="ppaction://hlinksldjump" r:id="rId12">
                    <a:extLst>
                      <a:ext uri="{A12FA001-AC4F-418D-AE19-62706E023703}">
                        <ahyp:hlinkClr val="tx"/>
                      </a:ext>
                    </a:extLst>
                  </a:hlinkClick>
                </a:rPr>
                <a:t>10</a:t>
              </a:r>
              <a:endParaRPr b="0" i="0" sz="1400" cap="none" strike="noStrike">
                <a:solidFill>
                  <a:schemeClr val="dk1"/>
                </a:solidFill>
                <a:latin typeface="Arial"/>
                <a:ea typeface="Arial"/>
                <a:cs typeface="Arial"/>
                <a:sym typeface="Arial"/>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3"/>
          <p:cNvSpPr txBox="1"/>
          <p:nvPr>
            <p:ph type="title"/>
          </p:nvPr>
        </p:nvSpPr>
        <p:spPr>
          <a:xfrm>
            <a:off x="621957" y="114001"/>
            <a:ext cx="10972800" cy="862184"/>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Everyone who’s…</a:t>
            </a:r>
            <a:endParaRPr/>
          </a:p>
        </p:txBody>
      </p:sp>
      <p:sp>
        <p:nvSpPr>
          <p:cNvPr id="110" name="Google Shape;110;p3"/>
          <p:cNvSpPr txBox="1"/>
          <p:nvPr>
            <p:ph idx="1" type="body"/>
          </p:nvPr>
        </p:nvSpPr>
        <p:spPr>
          <a:xfrm>
            <a:off x="234779" y="1013254"/>
            <a:ext cx="11662376" cy="5678039"/>
          </a:xfrm>
          <a:prstGeom prst="rect">
            <a:avLst/>
          </a:prstGeom>
          <a:noFill/>
          <a:ln>
            <a:noFill/>
          </a:ln>
        </p:spPr>
        <p:txBody>
          <a:bodyPr anchorCtr="0" anchor="t" bIns="45700" lIns="91425" spcFirstLastPara="1" rIns="91425" wrap="square" tIns="45700">
            <a:normAutofit lnSpcReduction="20000"/>
          </a:bodyPr>
          <a:lstStyle/>
          <a:p>
            <a:pPr indent="-342900" lvl="0" marL="342900" rtl="0" algn="l">
              <a:lnSpc>
                <a:spcPct val="100000"/>
              </a:lnSpc>
              <a:spcBef>
                <a:spcPts val="0"/>
              </a:spcBef>
              <a:spcAft>
                <a:spcPts val="0"/>
              </a:spcAft>
              <a:buClr>
                <a:schemeClr val="dk1"/>
              </a:buClr>
              <a:buSzPts val="3200"/>
              <a:buChar char="•"/>
            </a:pPr>
            <a:r>
              <a:rPr b="1" lang="en-GB"/>
              <a:t>Sit on chairs in a circle</a:t>
            </a:r>
            <a:endParaRPr/>
          </a:p>
          <a:p>
            <a:pPr indent="-342900" lvl="0" marL="342900" rtl="0" algn="l">
              <a:lnSpc>
                <a:spcPct val="100000"/>
              </a:lnSpc>
              <a:spcBef>
                <a:spcPts val="1200"/>
              </a:spcBef>
              <a:spcAft>
                <a:spcPts val="0"/>
              </a:spcAft>
              <a:buClr>
                <a:schemeClr val="dk1"/>
              </a:buClr>
              <a:buSzPts val="3200"/>
              <a:buChar char="•"/>
            </a:pPr>
            <a:r>
              <a:rPr b="1" lang="en-GB"/>
              <a:t>One person in the middle says “Everyone who….” – it can be something you have on, have done, have seen, like/don’t like etc. </a:t>
            </a:r>
            <a:endParaRPr/>
          </a:p>
          <a:p>
            <a:pPr indent="-342900" lvl="0" marL="342900" rtl="0" algn="l">
              <a:lnSpc>
                <a:spcPct val="100000"/>
              </a:lnSpc>
              <a:spcBef>
                <a:spcPts val="1200"/>
              </a:spcBef>
              <a:spcAft>
                <a:spcPts val="0"/>
              </a:spcAft>
              <a:buClr>
                <a:schemeClr val="dk1"/>
              </a:buClr>
              <a:buSzPts val="3200"/>
              <a:buChar char="•"/>
            </a:pPr>
            <a:r>
              <a:rPr b="1" lang="en-GB"/>
              <a:t>If what they say applies to you, you must stand up and find a new seat.</a:t>
            </a:r>
            <a:endParaRPr/>
          </a:p>
          <a:p>
            <a:pPr indent="-342900" lvl="0" marL="342900" rtl="0" algn="l">
              <a:lnSpc>
                <a:spcPct val="100000"/>
              </a:lnSpc>
              <a:spcBef>
                <a:spcPts val="1200"/>
              </a:spcBef>
              <a:spcAft>
                <a:spcPts val="0"/>
              </a:spcAft>
              <a:buClr>
                <a:schemeClr val="dk1"/>
              </a:buClr>
              <a:buSzPts val="3200"/>
              <a:buChar char="•"/>
            </a:pPr>
            <a:r>
              <a:rPr b="1" lang="en-GB"/>
              <a:t>You cannot return to the same chair or swap with the person either side of you. </a:t>
            </a:r>
            <a:endParaRPr/>
          </a:p>
          <a:p>
            <a:pPr indent="-342900" lvl="0" marL="342900" rtl="0" algn="l">
              <a:lnSpc>
                <a:spcPct val="100000"/>
              </a:lnSpc>
              <a:spcBef>
                <a:spcPts val="1200"/>
              </a:spcBef>
              <a:spcAft>
                <a:spcPts val="0"/>
              </a:spcAft>
              <a:buClr>
                <a:schemeClr val="dk1"/>
              </a:buClr>
              <a:buSzPts val="3200"/>
              <a:buChar char="•"/>
            </a:pPr>
            <a:r>
              <a:rPr b="1" lang="en-GB"/>
              <a:t>The person in the middle must try and find a seat too – whoever is left without a seat goes in the middle.</a:t>
            </a:r>
            <a:endParaRPr/>
          </a:p>
          <a:p>
            <a:pPr indent="-342900" lvl="0" marL="342900" rtl="0" algn="l">
              <a:lnSpc>
                <a:spcPct val="100000"/>
              </a:lnSpc>
              <a:spcBef>
                <a:spcPts val="1200"/>
              </a:spcBef>
              <a:spcAft>
                <a:spcPts val="0"/>
              </a:spcAft>
              <a:buClr>
                <a:schemeClr val="dk1"/>
              </a:buClr>
              <a:buSzPts val="3200"/>
              <a:buChar char="•"/>
            </a:pPr>
            <a:r>
              <a:rPr b="1" lang="en-GB"/>
              <a:t>The questions need to have yes or no answers.</a:t>
            </a:r>
            <a:endParaRPr/>
          </a:p>
          <a:p>
            <a:pPr indent="-342900" lvl="0" marL="342900" rtl="0" algn="l">
              <a:lnSpc>
                <a:spcPct val="100000"/>
              </a:lnSpc>
              <a:spcBef>
                <a:spcPts val="1200"/>
              </a:spcBef>
              <a:spcAft>
                <a:spcPts val="0"/>
              </a:spcAft>
              <a:buClr>
                <a:schemeClr val="dk1"/>
              </a:buClr>
              <a:buSzPts val="3200"/>
              <a:buChar char="•"/>
            </a:pPr>
            <a:r>
              <a:rPr b="1" lang="en-GB"/>
              <a:t>Variation – a chair is taken away each time.</a:t>
            </a:r>
            <a:endParaRPr/>
          </a:p>
        </p:txBody>
      </p:sp>
      <p:sp>
        <p:nvSpPr>
          <p:cNvPr id="111" name="Google Shape;111;p3">
            <a:hlinkClick action="ppaction://hlinksldjump" r:id="rId3"/>
          </p:cNvPr>
          <p:cNvSpPr/>
          <p:nvPr/>
        </p:nvSpPr>
        <p:spPr>
          <a:xfrm>
            <a:off x="9331755" y="240078"/>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5"/>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Ladders</a:t>
            </a:r>
            <a:endParaRPr/>
          </a:p>
        </p:txBody>
      </p:sp>
      <p:sp>
        <p:nvSpPr>
          <p:cNvPr id="117" name="Google Shape;117;p5"/>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rmAutofit/>
          </a:bodyPr>
          <a:lstStyle/>
          <a:p>
            <a:pPr indent="-342900" lvl="0" marL="342900" rtl="0" algn="l">
              <a:lnSpc>
                <a:spcPct val="100000"/>
              </a:lnSpc>
              <a:spcBef>
                <a:spcPts val="0"/>
              </a:spcBef>
              <a:spcAft>
                <a:spcPts val="0"/>
              </a:spcAft>
              <a:buClr>
                <a:schemeClr val="dk1"/>
              </a:buClr>
              <a:buSzPts val="3200"/>
              <a:buChar char="•"/>
            </a:pPr>
            <a:r>
              <a:rPr b="1" lang="en-GB"/>
              <a:t>In pairs, sit in a line (A on one side, B on one side) </a:t>
            </a:r>
            <a:endParaRPr/>
          </a:p>
          <a:p>
            <a:pPr indent="-342900" lvl="0" marL="342900" rtl="0" algn="l">
              <a:lnSpc>
                <a:spcPct val="100000"/>
              </a:lnSpc>
              <a:spcBef>
                <a:spcPts val="2400"/>
              </a:spcBef>
              <a:spcAft>
                <a:spcPts val="0"/>
              </a:spcAft>
              <a:buClr>
                <a:schemeClr val="dk1"/>
              </a:buClr>
              <a:buSzPts val="3200"/>
              <a:buChar char="•"/>
            </a:pPr>
            <a:r>
              <a:rPr b="1" lang="en-GB"/>
              <a:t>Each pair gets a number</a:t>
            </a:r>
            <a:endParaRPr/>
          </a:p>
          <a:p>
            <a:pPr indent="-342900" lvl="0" marL="342900" rtl="0" algn="l">
              <a:lnSpc>
                <a:spcPct val="100000"/>
              </a:lnSpc>
              <a:spcBef>
                <a:spcPts val="2400"/>
              </a:spcBef>
              <a:spcAft>
                <a:spcPts val="0"/>
              </a:spcAft>
              <a:buClr>
                <a:schemeClr val="dk1"/>
              </a:buClr>
              <a:buSzPts val="3200"/>
              <a:buChar char="•"/>
            </a:pPr>
            <a:r>
              <a:rPr b="1" lang="en-GB"/>
              <a:t>When the number is called, the pair gets up and runs around their line and back to their spot</a:t>
            </a:r>
            <a:endParaRPr/>
          </a:p>
          <a:p>
            <a:pPr indent="-342900" lvl="0" marL="342900" rtl="0" algn="l">
              <a:lnSpc>
                <a:spcPct val="100000"/>
              </a:lnSpc>
              <a:spcBef>
                <a:spcPts val="2400"/>
              </a:spcBef>
              <a:spcAft>
                <a:spcPts val="0"/>
              </a:spcAft>
              <a:buClr>
                <a:schemeClr val="dk1"/>
              </a:buClr>
              <a:buSzPts val="3200"/>
              <a:buChar char="•"/>
            </a:pPr>
            <a:r>
              <a:rPr b="1" lang="en-GB"/>
              <a:t>The first person back wins a point for their team</a:t>
            </a:r>
            <a:endParaRPr/>
          </a:p>
          <a:p>
            <a:pPr indent="-342900" lvl="0" marL="342900" rtl="0" algn="l">
              <a:lnSpc>
                <a:spcPct val="100000"/>
              </a:lnSpc>
              <a:spcBef>
                <a:spcPts val="2400"/>
              </a:spcBef>
              <a:spcAft>
                <a:spcPts val="0"/>
              </a:spcAft>
              <a:buClr>
                <a:schemeClr val="dk1"/>
              </a:buClr>
              <a:buSzPts val="3200"/>
              <a:buChar char="•"/>
            </a:pPr>
            <a:r>
              <a:rPr b="1" lang="en-GB"/>
              <a:t>The team with the most points wins</a:t>
            </a:r>
            <a:endParaRPr/>
          </a:p>
        </p:txBody>
      </p:sp>
      <p:sp>
        <p:nvSpPr>
          <p:cNvPr id="118" name="Google Shape;118;p5">
            <a:hlinkClick action="ppaction://hlinksldjump" r:id="rId3"/>
          </p:cNvPr>
          <p:cNvSpPr/>
          <p:nvPr/>
        </p:nvSpPr>
        <p:spPr>
          <a:xfrm>
            <a:off x="9356467"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6"/>
          <p:cNvSpPr txBox="1"/>
          <p:nvPr>
            <p:ph type="title"/>
          </p:nvPr>
        </p:nvSpPr>
        <p:spPr>
          <a:xfrm>
            <a:off x="609600" y="274638"/>
            <a:ext cx="10972800" cy="899254"/>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Sneak</a:t>
            </a:r>
            <a:endParaRPr/>
          </a:p>
        </p:txBody>
      </p:sp>
      <p:sp>
        <p:nvSpPr>
          <p:cNvPr id="124" name="Google Shape;124;p6"/>
          <p:cNvSpPr txBox="1"/>
          <p:nvPr>
            <p:ph idx="1" type="body"/>
          </p:nvPr>
        </p:nvSpPr>
        <p:spPr>
          <a:xfrm>
            <a:off x="259492" y="1198605"/>
            <a:ext cx="11697730" cy="5486400"/>
          </a:xfrm>
          <a:prstGeom prst="rect">
            <a:avLst/>
          </a:prstGeom>
          <a:noFill/>
          <a:ln>
            <a:noFill/>
          </a:ln>
        </p:spPr>
        <p:txBody>
          <a:bodyPr anchorCtr="0" anchor="t" bIns="45700" lIns="91425" spcFirstLastPara="1" rIns="91425" wrap="square" tIns="45700">
            <a:normAutofit fontScale="92500" lnSpcReduction="20000"/>
          </a:bodyPr>
          <a:lstStyle/>
          <a:p>
            <a:pPr indent="-327660" lvl="0" marL="342900" rtl="0" algn="l">
              <a:lnSpc>
                <a:spcPct val="100000"/>
              </a:lnSpc>
              <a:spcBef>
                <a:spcPts val="0"/>
              </a:spcBef>
              <a:spcAft>
                <a:spcPts val="0"/>
              </a:spcAft>
              <a:buClr>
                <a:schemeClr val="dk1"/>
              </a:buClr>
              <a:buSzPct val="100000"/>
              <a:buChar char="•"/>
            </a:pPr>
            <a:r>
              <a:rPr b="1" lang="en-GB"/>
              <a:t>One person is the “Protector” and faces a wall. </a:t>
            </a:r>
            <a:endParaRPr/>
          </a:p>
          <a:p>
            <a:pPr indent="-327660" lvl="0" marL="342900" rtl="0" algn="l">
              <a:lnSpc>
                <a:spcPct val="100000"/>
              </a:lnSpc>
              <a:spcBef>
                <a:spcPts val="640"/>
              </a:spcBef>
              <a:spcAft>
                <a:spcPts val="0"/>
              </a:spcAft>
              <a:buClr>
                <a:schemeClr val="dk1"/>
              </a:buClr>
              <a:buSzPct val="100000"/>
              <a:buChar char="•"/>
            </a:pPr>
            <a:r>
              <a:rPr b="1" lang="en-GB"/>
              <a:t>The rest of the group start at the other end of the room, then try to creep up on the “Protector” and steal the keys or object. </a:t>
            </a:r>
            <a:endParaRPr/>
          </a:p>
          <a:p>
            <a:pPr indent="-327660" lvl="0" marL="342900" rtl="0" algn="l">
              <a:lnSpc>
                <a:spcPct val="100000"/>
              </a:lnSpc>
              <a:spcBef>
                <a:spcPts val="640"/>
              </a:spcBef>
              <a:spcAft>
                <a:spcPts val="0"/>
              </a:spcAft>
              <a:buClr>
                <a:schemeClr val="dk1"/>
              </a:buClr>
              <a:buSzPct val="100000"/>
              <a:buChar char="•"/>
            </a:pPr>
            <a:r>
              <a:rPr b="1" lang="en-GB"/>
              <a:t>However, at any moment,  the “Protector” can turn around suddenly. If they see anyone moving, they point at them and that person must return to the start. </a:t>
            </a:r>
            <a:endParaRPr/>
          </a:p>
          <a:p>
            <a:pPr indent="-327660" lvl="0" marL="342900" rtl="0" algn="l">
              <a:lnSpc>
                <a:spcPct val="100000"/>
              </a:lnSpc>
              <a:spcBef>
                <a:spcPts val="640"/>
              </a:spcBef>
              <a:spcAft>
                <a:spcPts val="0"/>
              </a:spcAft>
              <a:buClr>
                <a:schemeClr val="dk1"/>
              </a:buClr>
              <a:buSzPct val="100000"/>
              <a:buChar char="•"/>
            </a:pPr>
            <a:r>
              <a:rPr b="1" lang="en-GB"/>
              <a:t>No-one is allowed to move while they are being watched.</a:t>
            </a:r>
            <a:endParaRPr/>
          </a:p>
          <a:p>
            <a:pPr indent="-327660" lvl="0" marL="342900" rtl="0" algn="l">
              <a:lnSpc>
                <a:spcPct val="100000"/>
              </a:lnSpc>
              <a:spcBef>
                <a:spcPts val="640"/>
              </a:spcBef>
              <a:spcAft>
                <a:spcPts val="0"/>
              </a:spcAft>
              <a:buClr>
                <a:schemeClr val="dk1"/>
              </a:buClr>
              <a:buSzPct val="100000"/>
              <a:buChar char="•"/>
            </a:pPr>
            <a:r>
              <a:rPr b="1" lang="en-GB"/>
              <a:t>Whoever manages to steal the keys or object becomes the “Protector” and the game starts again.</a:t>
            </a:r>
            <a:endParaRPr b="1"/>
          </a:p>
          <a:p>
            <a:pPr indent="-334327" lvl="0" marL="342900" rtl="0" algn="l">
              <a:lnSpc>
                <a:spcPct val="100000"/>
              </a:lnSpc>
              <a:spcBef>
                <a:spcPts val="0"/>
              </a:spcBef>
              <a:spcAft>
                <a:spcPts val="0"/>
              </a:spcAft>
              <a:buSzPct val="49357"/>
              <a:buChar char="•"/>
            </a:pPr>
            <a:r>
              <a:rPr b="1" lang="en-GB"/>
              <a:t>Variation - Work in groups to sneak up on the “Protector” and remove the keys or object back to the start without being called out. The “Protector” will get three guesses who has the keys or object. </a:t>
            </a:r>
            <a:endParaRPr b="1" sz="3416"/>
          </a:p>
          <a:p>
            <a:pPr indent="0" lvl="0" marL="342900" rtl="0" algn="l">
              <a:lnSpc>
                <a:spcPct val="100000"/>
              </a:lnSpc>
              <a:spcBef>
                <a:spcPts val="640"/>
              </a:spcBef>
              <a:spcAft>
                <a:spcPts val="0"/>
              </a:spcAft>
              <a:buSzPct val="60810"/>
              <a:buNone/>
            </a:pPr>
            <a:r>
              <a:t/>
            </a:r>
            <a:endParaRPr b="1"/>
          </a:p>
        </p:txBody>
      </p:sp>
      <p:sp>
        <p:nvSpPr>
          <p:cNvPr id="125" name="Google Shape;125;p6">
            <a:hlinkClick action="ppaction://hlinksldjump" r:id="rId3"/>
          </p:cNvPr>
          <p:cNvSpPr/>
          <p:nvPr/>
        </p:nvSpPr>
        <p:spPr>
          <a:xfrm>
            <a:off x="9391822" y="144505"/>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7"/>
          <p:cNvSpPr txBox="1"/>
          <p:nvPr>
            <p:ph type="title"/>
          </p:nvPr>
        </p:nvSpPr>
        <p:spPr>
          <a:xfrm>
            <a:off x="564080" y="-54486"/>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Captain’s Coming</a:t>
            </a:r>
            <a:endParaRPr/>
          </a:p>
        </p:txBody>
      </p:sp>
      <p:sp>
        <p:nvSpPr>
          <p:cNvPr id="131" name="Google Shape;131;p7"/>
          <p:cNvSpPr txBox="1"/>
          <p:nvPr>
            <p:ph idx="1" type="body"/>
          </p:nvPr>
        </p:nvSpPr>
        <p:spPr>
          <a:xfrm>
            <a:off x="142504" y="1088514"/>
            <a:ext cx="11804077" cy="5571777"/>
          </a:xfrm>
          <a:prstGeom prst="rect">
            <a:avLst/>
          </a:prstGeom>
          <a:noFill/>
          <a:ln>
            <a:noFill/>
          </a:ln>
        </p:spPr>
        <p:txBody>
          <a:bodyPr anchorCtr="0" anchor="t" bIns="45700" lIns="91425" spcFirstLastPara="1" rIns="91425" wrap="square" tIns="45700">
            <a:normAutofit/>
          </a:bodyPr>
          <a:lstStyle/>
          <a:p>
            <a:pPr indent="-342900" lvl="0" marL="342900" rtl="0" algn="l">
              <a:lnSpc>
                <a:spcPct val="100000"/>
              </a:lnSpc>
              <a:spcBef>
                <a:spcPts val="0"/>
              </a:spcBef>
              <a:spcAft>
                <a:spcPts val="0"/>
              </a:spcAft>
              <a:buClr>
                <a:schemeClr val="dk1"/>
              </a:buClr>
              <a:buSzPts val="2400"/>
              <a:buChar char="•"/>
            </a:pPr>
            <a:r>
              <a:rPr b="1" lang="en-GB" sz="2400"/>
              <a:t>Stand at one end of the room. The Captain will call out actions:</a:t>
            </a:r>
            <a:endParaRPr/>
          </a:p>
          <a:p>
            <a:pPr indent="-285750" lvl="1" marL="742950" rtl="0" algn="l">
              <a:lnSpc>
                <a:spcPct val="100000"/>
              </a:lnSpc>
              <a:spcBef>
                <a:spcPts val="1080"/>
              </a:spcBef>
              <a:spcAft>
                <a:spcPts val="0"/>
              </a:spcAft>
              <a:buClr>
                <a:schemeClr val="dk1"/>
              </a:buClr>
              <a:buSzPts val="2400"/>
              <a:buChar char="–"/>
            </a:pPr>
            <a:r>
              <a:rPr b="1" lang="en-GB" sz="2400"/>
              <a:t>‘Go Port (left)/Starboard (right)/Bow (forwards)/Stern (backwards) - move to different parts of the room </a:t>
            </a:r>
            <a:endParaRPr/>
          </a:p>
          <a:p>
            <a:pPr indent="-285750" lvl="1" marL="742950" rtl="0" algn="l">
              <a:lnSpc>
                <a:spcPct val="100000"/>
              </a:lnSpc>
              <a:spcBef>
                <a:spcPts val="1080"/>
              </a:spcBef>
              <a:spcAft>
                <a:spcPts val="0"/>
              </a:spcAft>
              <a:buClr>
                <a:schemeClr val="dk1"/>
              </a:buClr>
              <a:buSzPts val="2400"/>
              <a:buChar char="–"/>
            </a:pPr>
            <a:r>
              <a:rPr b="1" lang="en-GB" sz="2400"/>
              <a:t>‘Captain’s coming’ – all stand upright and salute, saying “Aye Aye Captain”</a:t>
            </a:r>
            <a:endParaRPr/>
          </a:p>
          <a:p>
            <a:pPr indent="-285750" lvl="1" marL="742950" rtl="0" algn="l">
              <a:lnSpc>
                <a:spcPct val="100000"/>
              </a:lnSpc>
              <a:spcBef>
                <a:spcPts val="1080"/>
              </a:spcBef>
              <a:spcAft>
                <a:spcPts val="0"/>
              </a:spcAft>
              <a:buClr>
                <a:schemeClr val="dk1"/>
              </a:buClr>
              <a:buSzPts val="2400"/>
              <a:buChar char="–"/>
            </a:pPr>
            <a:r>
              <a:rPr b="1" lang="en-GB" sz="2400"/>
              <a:t>‘Climb the ropes’ – mime climbing rope ladders using arms and legs</a:t>
            </a:r>
            <a:endParaRPr/>
          </a:p>
          <a:p>
            <a:pPr indent="-285750" lvl="1" marL="742950" rtl="0" algn="l">
              <a:lnSpc>
                <a:spcPct val="100000"/>
              </a:lnSpc>
              <a:spcBef>
                <a:spcPts val="1080"/>
              </a:spcBef>
              <a:spcAft>
                <a:spcPts val="0"/>
              </a:spcAft>
              <a:buClr>
                <a:schemeClr val="dk1"/>
              </a:buClr>
              <a:buSzPts val="2400"/>
              <a:buChar char="–"/>
            </a:pPr>
            <a:r>
              <a:rPr b="1" lang="en-GB" sz="2400"/>
              <a:t>‘Scrub the decks’ – crouch down and pretend to scrub the floor</a:t>
            </a:r>
            <a:endParaRPr/>
          </a:p>
          <a:p>
            <a:pPr indent="-285750" lvl="1" marL="742950" rtl="0" algn="l">
              <a:lnSpc>
                <a:spcPct val="100000"/>
              </a:lnSpc>
              <a:spcBef>
                <a:spcPts val="1080"/>
              </a:spcBef>
              <a:spcAft>
                <a:spcPts val="0"/>
              </a:spcAft>
              <a:buClr>
                <a:schemeClr val="dk1"/>
              </a:buClr>
              <a:buSzPts val="2400"/>
              <a:buChar char="–"/>
            </a:pPr>
            <a:r>
              <a:rPr b="1" lang="en-GB" sz="2400"/>
              <a:t>‘To the life boats’ – find a partner, sit down and pretend to row a lifeboat</a:t>
            </a:r>
            <a:endParaRPr b="1" sz="2400"/>
          </a:p>
          <a:p>
            <a:pPr indent="-285750" lvl="1" marL="742950" rtl="0" algn="l">
              <a:lnSpc>
                <a:spcPct val="100000"/>
              </a:lnSpc>
              <a:spcBef>
                <a:spcPts val="1080"/>
              </a:spcBef>
              <a:spcAft>
                <a:spcPts val="0"/>
              </a:spcAft>
              <a:buClr>
                <a:schemeClr val="dk1"/>
              </a:buClr>
              <a:buSzPts val="2400"/>
              <a:buChar char="–"/>
            </a:pPr>
            <a:r>
              <a:rPr b="1" lang="en-GB" sz="2400"/>
              <a:t>‘Hit the deck’ – lie down on your stomachs as quick as possibly</a:t>
            </a:r>
            <a:endParaRPr/>
          </a:p>
          <a:p>
            <a:pPr indent="-285750" lvl="1" marL="742950" rtl="0" algn="l">
              <a:lnSpc>
                <a:spcPct val="100000"/>
              </a:lnSpc>
              <a:spcBef>
                <a:spcPts val="1080"/>
              </a:spcBef>
              <a:spcAft>
                <a:spcPts val="0"/>
              </a:spcAft>
              <a:buClr>
                <a:schemeClr val="dk1"/>
              </a:buClr>
              <a:buSzPts val="2400"/>
              <a:buChar char="–"/>
            </a:pPr>
            <a:r>
              <a:rPr b="1" lang="en-GB" sz="2400"/>
              <a:t>‘To the mast’ – go to the centre of the room</a:t>
            </a:r>
            <a:endParaRPr/>
          </a:p>
          <a:p>
            <a:pPr indent="-285750" lvl="1" marL="742950" rtl="0" algn="l">
              <a:lnSpc>
                <a:spcPct val="100000"/>
              </a:lnSpc>
              <a:spcBef>
                <a:spcPts val="1080"/>
              </a:spcBef>
              <a:spcAft>
                <a:spcPts val="0"/>
              </a:spcAft>
              <a:buClr>
                <a:schemeClr val="dk1"/>
              </a:buClr>
              <a:buSzPts val="2400"/>
              <a:buChar char="–"/>
            </a:pPr>
            <a:r>
              <a:rPr b="1" lang="en-GB" sz="2400"/>
              <a:t>‘Walk the plank’ – walk like on a tightrope</a:t>
            </a:r>
            <a:endParaRPr/>
          </a:p>
          <a:p>
            <a:pPr indent="-342900" lvl="0" marL="342900" rtl="0" algn="l">
              <a:lnSpc>
                <a:spcPct val="100000"/>
              </a:lnSpc>
              <a:spcBef>
                <a:spcPts val="1080"/>
              </a:spcBef>
              <a:spcAft>
                <a:spcPts val="0"/>
              </a:spcAft>
              <a:buClr>
                <a:schemeClr val="dk1"/>
              </a:buClr>
              <a:buSzPts val="2400"/>
              <a:buChar char="•"/>
            </a:pPr>
            <a:r>
              <a:rPr b="1" lang="en-GB" sz="2400"/>
              <a:t>Only do the action if the Captain says “Captain says….” first – if not, you’re out</a:t>
            </a:r>
            <a:endParaRPr/>
          </a:p>
        </p:txBody>
      </p:sp>
      <p:sp>
        <p:nvSpPr>
          <p:cNvPr id="132" name="Google Shape;132;p7">
            <a:hlinkClick action="ppaction://hlinksldjump" r:id="rId3"/>
          </p:cNvPr>
          <p:cNvSpPr/>
          <p:nvPr/>
        </p:nvSpPr>
        <p:spPr>
          <a:xfrm>
            <a:off x="9381181"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10"/>
          <p:cNvSpPr txBox="1"/>
          <p:nvPr>
            <p:ph type="title"/>
          </p:nvPr>
        </p:nvSpPr>
        <p:spPr>
          <a:xfrm>
            <a:off x="609600" y="0"/>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Keeper of The Keys</a:t>
            </a:r>
            <a:endParaRPr/>
          </a:p>
        </p:txBody>
      </p:sp>
      <p:sp>
        <p:nvSpPr>
          <p:cNvPr id="138" name="Google Shape;138;p10"/>
          <p:cNvSpPr txBox="1"/>
          <p:nvPr>
            <p:ph idx="1" type="body"/>
          </p:nvPr>
        </p:nvSpPr>
        <p:spPr>
          <a:xfrm>
            <a:off x="233062" y="1143000"/>
            <a:ext cx="11511634" cy="5496353"/>
          </a:xfrm>
          <a:prstGeom prst="rect">
            <a:avLst/>
          </a:prstGeom>
          <a:noFill/>
          <a:ln>
            <a:noFill/>
          </a:ln>
        </p:spPr>
        <p:txBody>
          <a:bodyPr anchorCtr="0" anchor="t" bIns="45700" lIns="91425" spcFirstLastPara="1" rIns="91425" wrap="square" tIns="45700">
            <a:normAutofit fontScale="92500" lnSpcReduction="20000"/>
          </a:bodyPr>
          <a:lstStyle/>
          <a:p>
            <a:pPr indent="-342900" lvl="0" marL="342900" rtl="0" algn="l">
              <a:lnSpc>
                <a:spcPct val="100000"/>
              </a:lnSpc>
              <a:spcBef>
                <a:spcPts val="0"/>
              </a:spcBef>
              <a:spcAft>
                <a:spcPts val="0"/>
              </a:spcAft>
              <a:buClr>
                <a:schemeClr val="dk1"/>
              </a:buClr>
              <a:buSzPct val="100000"/>
              <a:buChar char="•"/>
            </a:pPr>
            <a:r>
              <a:rPr b="1" lang="en-GB"/>
              <a:t>The group sits in a circle. </a:t>
            </a:r>
            <a:endParaRPr/>
          </a:p>
          <a:p>
            <a:pPr indent="-342900" lvl="0" marL="342900" rtl="0" algn="l">
              <a:lnSpc>
                <a:spcPct val="100000"/>
              </a:lnSpc>
              <a:spcBef>
                <a:spcPts val="1192"/>
              </a:spcBef>
              <a:spcAft>
                <a:spcPts val="0"/>
              </a:spcAft>
              <a:buClr>
                <a:schemeClr val="dk1"/>
              </a:buClr>
              <a:buSzPct val="100000"/>
              <a:buChar char="•"/>
            </a:pPr>
            <a:r>
              <a:rPr b="1" lang="en-GB"/>
              <a:t>A volunteer sits in the middle and is blindfolded, with a bunch of keys placed just in front of them.</a:t>
            </a:r>
            <a:endParaRPr/>
          </a:p>
          <a:p>
            <a:pPr indent="-342900" lvl="0" marL="342900" rtl="0" algn="l">
              <a:lnSpc>
                <a:spcPct val="100000"/>
              </a:lnSpc>
              <a:spcBef>
                <a:spcPts val="1192"/>
              </a:spcBef>
              <a:spcAft>
                <a:spcPts val="0"/>
              </a:spcAft>
              <a:buClr>
                <a:schemeClr val="dk1"/>
              </a:buClr>
              <a:buSzPct val="100000"/>
              <a:buChar char="•"/>
            </a:pPr>
            <a:r>
              <a:rPr b="1" lang="en-GB"/>
              <a:t>Someone else is selected to creep up and try to steal the keys, returning to their place with them. Whoever is chosen must first sneak around the outside of the circle, re-entering by the space they left. If the keeper hears a sound, they point in that direction.</a:t>
            </a:r>
            <a:endParaRPr/>
          </a:p>
          <a:p>
            <a:pPr indent="-342900" lvl="0" marL="342900" rtl="0" algn="l">
              <a:lnSpc>
                <a:spcPct val="100000"/>
              </a:lnSpc>
              <a:spcBef>
                <a:spcPts val="1192"/>
              </a:spcBef>
              <a:spcAft>
                <a:spcPts val="0"/>
              </a:spcAft>
              <a:buClr>
                <a:schemeClr val="dk1"/>
              </a:buClr>
              <a:buSzPct val="100000"/>
              <a:buChar char="•"/>
            </a:pPr>
            <a:r>
              <a:rPr b="1" lang="en-GB"/>
              <a:t>If they points at the thief, that person returns to their place and someone else has a go. If the thief manages to take the keys and return to their place, they become the new keeper. </a:t>
            </a:r>
            <a:endParaRPr/>
          </a:p>
          <a:p>
            <a:pPr indent="-342900" lvl="0" marL="342900" rtl="0" algn="l">
              <a:lnSpc>
                <a:spcPct val="100000"/>
              </a:lnSpc>
              <a:spcBef>
                <a:spcPts val="1192"/>
              </a:spcBef>
              <a:spcAft>
                <a:spcPts val="0"/>
              </a:spcAft>
              <a:buClr>
                <a:schemeClr val="dk1"/>
              </a:buClr>
              <a:buSzPct val="100000"/>
              <a:buChar char="•"/>
            </a:pPr>
            <a:r>
              <a:rPr b="1" lang="en-GB"/>
              <a:t>It is important that every member of the group maintains silence. </a:t>
            </a:r>
            <a:endParaRPr/>
          </a:p>
          <a:p>
            <a:pPr indent="-342900" lvl="0" marL="342900" rtl="0" algn="l">
              <a:lnSpc>
                <a:spcPct val="100000"/>
              </a:lnSpc>
              <a:spcBef>
                <a:spcPts val="1192"/>
              </a:spcBef>
              <a:spcAft>
                <a:spcPts val="0"/>
              </a:spcAft>
              <a:buClr>
                <a:schemeClr val="dk1"/>
              </a:buClr>
              <a:buSzPct val="100000"/>
              <a:buChar char="•"/>
            </a:pPr>
            <a:r>
              <a:rPr b="1" lang="en-GB"/>
              <a:t>Variation - more than one thief at a time. </a:t>
            </a:r>
            <a:endParaRPr/>
          </a:p>
        </p:txBody>
      </p:sp>
      <p:sp>
        <p:nvSpPr>
          <p:cNvPr id="139" name="Google Shape;139;p10">
            <a:hlinkClick action="ppaction://hlinksldjump" r:id="rId3"/>
          </p:cNvPr>
          <p:cNvSpPr/>
          <p:nvPr/>
        </p:nvSpPr>
        <p:spPr>
          <a:xfrm>
            <a:off x="9393538"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3"/>
          <p:cNvSpPr txBox="1"/>
          <p:nvPr>
            <p:ph type="title"/>
          </p:nvPr>
        </p:nvSpPr>
        <p:spPr>
          <a:xfrm>
            <a:off x="621957" y="141717"/>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Traffic Lights</a:t>
            </a:r>
            <a:endParaRPr/>
          </a:p>
        </p:txBody>
      </p:sp>
      <p:sp>
        <p:nvSpPr>
          <p:cNvPr id="145" name="Google Shape;145;p13"/>
          <p:cNvSpPr txBox="1"/>
          <p:nvPr>
            <p:ph idx="1" type="body"/>
          </p:nvPr>
        </p:nvSpPr>
        <p:spPr>
          <a:xfrm>
            <a:off x="387178" y="1248033"/>
            <a:ext cx="10972800" cy="5325762"/>
          </a:xfrm>
          <a:prstGeom prst="rect">
            <a:avLst/>
          </a:prstGeom>
          <a:noFill/>
          <a:ln>
            <a:noFill/>
          </a:ln>
        </p:spPr>
        <p:txBody>
          <a:bodyPr anchorCtr="0" anchor="t" bIns="45700" lIns="91425" spcFirstLastPara="1" rIns="91425" wrap="square" tIns="45700">
            <a:normAutofit/>
          </a:bodyPr>
          <a:lstStyle/>
          <a:p>
            <a:pPr indent="-342900" lvl="0" marL="342900" rtl="0" algn="l">
              <a:lnSpc>
                <a:spcPct val="100000"/>
              </a:lnSpc>
              <a:spcBef>
                <a:spcPts val="0"/>
              </a:spcBef>
              <a:spcAft>
                <a:spcPts val="0"/>
              </a:spcAft>
              <a:buClr>
                <a:schemeClr val="dk1"/>
              </a:buClr>
              <a:buSzPts val="3200"/>
              <a:buChar char="•"/>
            </a:pPr>
            <a:r>
              <a:rPr b="1" lang="en-GB"/>
              <a:t>Each colour of the traffic light have a rule.</a:t>
            </a:r>
            <a:endParaRPr/>
          </a:p>
          <a:p>
            <a:pPr indent="-285750" lvl="1" marL="742950" rtl="0" algn="l">
              <a:lnSpc>
                <a:spcPct val="100000"/>
              </a:lnSpc>
              <a:spcBef>
                <a:spcPts val="640"/>
              </a:spcBef>
              <a:spcAft>
                <a:spcPts val="0"/>
              </a:spcAft>
              <a:buClr>
                <a:srgbClr val="00B050"/>
              </a:buClr>
              <a:buSzPts val="3200"/>
              <a:buChar char="–"/>
            </a:pPr>
            <a:r>
              <a:rPr b="1" lang="en-GB" sz="3200">
                <a:solidFill>
                  <a:srgbClr val="00B050"/>
                </a:solidFill>
              </a:rPr>
              <a:t>‘GREEN’ </a:t>
            </a:r>
            <a:r>
              <a:rPr b="1" lang="en-GB" sz="3200"/>
              <a:t>– walk around the space.</a:t>
            </a:r>
            <a:endParaRPr/>
          </a:p>
          <a:p>
            <a:pPr indent="-285750" lvl="1" marL="742950" rtl="0" algn="l">
              <a:lnSpc>
                <a:spcPct val="100000"/>
              </a:lnSpc>
              <a:spcBef>
                <a:spcPts val="640"/>
              </a:spcBef>
              <a:spcAft>
                <a:spcPts val="0"/>
              </a:spcAft>
              <a:buClr>
                <a:srgbClr val="FFC000"/>
              </a:buClr>
              <a:buSzPts val="3200"/>
              <a:buChar char="–"/>
            </a:pPr>
            <a:r>
              <a:rPr b="1" lang="en-GB" sz="3200">
                <a:solidFill>
                  <a:srgbClr val="FFC000"/>
                </a:solidFill>
              </a:rPr>
              <a:t>‘YELLOW’ </a:t>
            </a:r>
            <a:r>
              <a:rPr b="1" lang="en-GB" sz="3200"/>
              <a:t>– stand on one leg.</a:t>
            </a:r>
            <a:endParaRPr/>
          </a:p>
          <a:p>
            <a:pPr indent="-285750" lvl="1" marL="742950" rtl="0" algn="l">
              <a:lnSpc>
                <a:spcPct val="100000"/>
              </a:lnSpc>
              <a:spcBef>
                <a:spcPts val="640"/>
              </a:spcBef>
              <a:spcAft>
                <a:spcPts val="0"/>
              </a:spcAft>
              <a:buClr>
                <a:srgbClr val="FF0000"/>
              </a:buClr>
              <a:buSzPts val="3200"/>
              <a:buChar char="–"/>
            </a:pPr>
            <a:r>
              <a:rPr b="1" lang="en-GB" sz="3200">
                <a:solidFill>
                  <a:srgbClr val="FF0000"/>
                </a:solidFill>
              </a:rPr>
              <a:t>‘RED’ </a:t>
            </a:r>
            <a:r>
              <a:rPr b="1" lang="en-GB" sz="3200"/>
              <a:t>– lie down on the ground.</a:t>
            </a:r>
            <a:endParaRPr/>
          </a:p>
          <a:p>
            <a:pPr indent="-342900" lvl="0" marL="342900" rtl="0" algn="l">
              <a:lnSpc>
                <a:spcPct val="100000"/>
              </a:lnSpc>
              <a:spcBef>
                <a:spcPts val="640"/>
              </a:spcBef>
              <a:spcAft>
                <a:spcPts val="0"/>
              </a:spcAft>
              <a:buClr>
                <a:schemeClr val="dk1"/>
              </a:buClr>
              <a:buSzPts val="3200"/>
              <a:buChar char="•"/>
            </a:pPr>
            <a:r>
              <a:rPr b="1" lang="en-GB"/>
              <a:t>When a colours is called out you must obey the rule that goes with that colour.</a:t>
            </a:r>
            <a:endParaRPr b="1"/>
          </a:p>
          <a:p>
            <a:pPr indent="-342900" lvl="0" marL="342900" rtl="0" algn="l">
              <a:lnSpc>
                <a:spcPct val="100000"/>
              </a:lnSpc>
              <a:spcBef>
                <a:spcPts val="640"/>
              </a:spcBef>
              <a:spcAft>
                <a:spcPts val="0"/>
              </a:spcAft>
              <a:buClr>
                <a:schemeClr val="dk1"/>
              </a:buClr>
              <a:buSzPts val="3200"/>
              <a:buChar char="•"/>
            </a:pPr>
            <a:r>
              <a:rPr b="1" lang="en-GB"/>
              <a:t> The winner is the last person in.</a:t>
            </a:r>
            <a:endParaRPr/>
          </a:p>
          <a:p>
            <a:pPr indent="-342900" lvl="0" marL="342900" rtl="0" algn="l">
              <a:lnSpc>
                <a:spcPct val="100000"/>
              </a:lnSpc>
              <a:spcBef>
                <a:spcPts val="640"/>
              </a:spcBef>
              <a:spcAft>
                <a:spcPts val="0"/>
              </a:spcAft>
              <a:buClr>
                <a:schemeClr val="dk1"/>
              </a:buClr>
              <a:buSzPts val="3200"/>
              <a:buChar char="•"/>
            </a:pPr>
            <a:r>
              <a:rPr b="1" lang="en-GB"/>
              <a:t>Variations - add additional colours/ categories, also colours can be replaced by numbers or names. </a:t>
            </a:r>
            <a:endParaRPr/>
          </a:p>
        </p:txBody>
      </p:sp>
      <p:sp>
        <p:nvSpPr>
          <p:cNvPr id="146" name="Google Shape;146;p13">
            <a:hlinkClick action="ppaction://hlinksldjump" r:id="rId3"/>
          </p:cNvPr>
          <p:cNvSpPr/>
          <p:nvPr/>
        </p:nvSpPr>
        <p:spPr>
          <a:xfrm>
            <a:off x="9391822" y="144505"/>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4"/>
          <p:cNvSpPr txBox="1"/>
          <p:nvPr>
            <p:ph type="title"/>
          </p:nvPr>
        </p:nvSpPr>
        <p:spPr>
          <a:xfrm>
            <a:off x="609600" y="-256595"/>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Mrs Brown</a:t>
            </a:r>
            <a:endParaRPr/>
          </a:p>
        </p:txBody>
      </p:sp>
      <p:sp>
        <p:nvSpPr>
          <p:cNvPr id="152" name="Google Shape;152;p14"/>
          <p:cNvSpPr txBox="1"/>
          <p:nvPr>
            <p:ph idx="1" type="body"/>
          </p:nvPr>
        </p:nvSpPr>
        <p:spPr>
          <a:xfrm>
            <a:off x="282489" y="1009403"/>
            <a:ext cx="11299911" cy="5723906"/>
          </a:xfrm>
          <a:prstGeom prst="rect">
            <a:avLst/>
          </a:prstGeom>
          <a:noFill/>
          <a:ln>
            <a:noFill/>
          </a:ln>
        </p:spPr>
        <p:txBody>
          <a:bodyPr anchorCtr="0" anchor="t" bIns="45700" lIns="91425" spcFirstLastPara="1" rIns="91425" wrap="square" tIns="45700">
            <a:normAutofit lnSpcReduction="10000"/>
          </a:bodyPr>
          <a:lstStyle/>
          <a:p>
            <a:pPr indent="-342900" lvl="0" marL="342900" rtl="0" algn="l">
              <a:lnSpc>
                <a:spcPct val="100000"/>
              </a:lnSpc>
              <a:spcBef>
                <a:spcPts val="0"/>
              </a:spcBef>
              <a:spcAft>
                <a:spcPts val="0"/>
              </a:spcAft>
              <a:buClr>
                <a:schemeClr val="dk1"/>
              </a:buClr>
              <a:buSzPts val="3200"/>
              <a:buChar char="•"/>
            </a:pPr>
            <a:r>
              <a:rPr b="1" lang="en-GB"/>
              <a:t>Each student gets a number 1 – 5</a:t>
            </a:r>
            <a:endParaRPr/>
          </a:p>
          <a:p>
            <a:pPr indent="-342900" lvl="0" marL="342900" rtl="0" algn="l">
              <a:lnSpc>
                <a:spcPct val="100000"/>
              </a:lnSpc>
              <a:spcBef>
                <a:spcPts val="2400"/>
              </a:spcBef>
              <a:spcAft>
                <a:spcPts val="0"/>
              </a:spcAft>
              <a:buClr>
                <a:schemeClr val="dk1"/>
              </a:buClr>
              <a:buSzPts val="3200"/>
              <a:buChar char="•"/>
            </a:pPr>
            <a:r>
              <a:rPr b="1" lang="en-GB"/>
              <a:t>1 = milk, 2 = sugar, 3 = bread, 4 = eggs, 5 = flour</a:t>
            </a:r>
            <a:endParaRPr/>
          </a:p>
          <a:p>
            <a:pPr indent="-342900" lvl="0" marL="342900" rtl="0" algn="l">
              <a:lnSpc>
                <a:spcPct val="100000"/>
              </a:lnSpc>
              <a:spcBef>
                <a:spcPts val="2400"/>
              </a:spcBef>
              <a:spcAft>
                <a:spcPts val="0"/>
              </a:spcAft>
              <a:buClr>
                <a:schemeClr val="dk1"/>
              </a:buClr>
              <a:buSzPts val="3200"/>
              <a:buChar char="•"/>
            </a:pPr>
            <a:r>
              <a:rPr b="1" lang="en-GB"/>
              <a:t>Listen to the story about Mrs Brown. Students are sitting on the floor, but every time their item is mentioned, they get up and run to the other side of the room and back. The last one back is out. </a:t>
            </a:r>
            <a:endParaRPr/>
          </a:p>
          <a:p>
            <a:pPr indent="-342900" lvl="0" marL="342900" rtl="0" algn="l">
              <a:lnSpc>
                <a:spcPct val="100000"/>
              </a:lnSpc>
              <a:spcBef>
                <a:spcPts val="2400"/>
              </a:spcBef>
              <a:spcAft>
                <a:spcPts val="0"/>
              </a:spcAft>
              <a:buClr>
                <a:schemeClr val="dk1"/>
              </a:buClr>
              <a:buSzPts val="3200"/>
              <a:buChar char="•"/>
            </a:pPr>
            <a:r>
              <a:rPr b="1" lang="en-GB"/>
              <a:t>Every time I say “cup of tea” everyone gets up, spins around and then sits down</a:t>
            </a:r>
            <a:endParaRPr/>
          </a:p>
          <a:p>
            <a:pPr indent="-342900" lvl="0" marL="342900" rtl="0" algn="l">
              <a:lnSpc>
                <a:spcPct val="100000"/>
              </a:lnSpc>
              <a:spcBef>
                <a:spcPts val="2400"/>
              </a:spcBef>
              <a:spcAft>
                <a:spcPts val="0"/>
              </a:spcAft>
              <a:buClr>
                <a:schemeClr val="dk1"/>
              </a:buClr>
              <a:buSzPts val="3200"/>
              <a:buChar char="•"/>
            </a:pPr>
            <a:r>
              <a:rPr b="1" lang="en-GB"/>
              <a:t>Every time I say “go shopping” everyone runs to the other side of the room and back.</a:t>
            </a:r>
            <a:endParaRPr/>
          </a:p>
        </p:txBody>
      </p:sp>
      <p:sp>
        <p:nvSpPr>
          <p:cNvPr id="153" name="Google Shape;153;p14">
            <a:hlinkClick action="ppaction://hlinksldjump" r:id="rId3"/>
          </p:cNvPr>
          <p:cNvSpPr/>
          <p:nvPr/>
        </p:nvSpPr>
        <p:spPr>
          <a:xfrm>
            <a:off x="9344111" y="268073"/>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Theme1">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2013-02-01T17:12:11Z</dcterms:created>
  <dc:creator>Mark</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0x0101009D8D46F7FB067A4B94AAE724597EF506</vt:lpwstr>
  </property>
  <property fmtid="{D5CDD505-2E9C-101B-9397-08002B2CF9AE}" pid="3" name="MediaServiceImageTags">
    <vt:lpwstr/>
  </property>
</Properties>
</file>